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 ContentType="image/ti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1.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1" r:id="rId2"/>
    <p:sldMasterId id="2147483738" r:id="rId3"/>
  </p:sldMasterIdLst>
  <p:notesMasterIdLst>
    <p:notesMasterId r:id="rId201"/>
  </p:notesMasterIdLst>
  <p:sldIdLst>
    <p:sldId id="749" r:id="rId4"/>
    <p:sldId id="816" r:id="rId5"/>
    <p:sldId id="817" r:id="rId6"/>
    <p:sldId id="852" r:id="rId7"/>
    <p:sldId id="818" r:id="rId8"/>
    <p:sldId id="819" r:id="rId9"/>
    <p:sldId id="760" r:id="rId10"/>
    <p:sldId id="574" r:id="rId11"/>
    <p:sldId id="558" r:id="rId12"/>
    <p:sldId id="575" r:id="rId13"/>
    <p:sldId id="354" r:id="rId14"/>
    <p:sldId id="829" r:id="rId15"/>
    <p:sldId id="673" r:id="rId16"/>
    <p:sldId id="831" r:id="rId17"/>
    <p:sldId id="832" r:id="rId18"/>
    <p:sldId id="257" r:id="rId19"/>
    <p:sldId id="750" r:id="rId20"/>
    <p:sldId id="751" r:id="rId21"/>
    <p:sldId id="752" r:id="rId22"/>
    <p:sldId id="753" r:id="rId23"/>
    <p:sldId id="483" r:id="rId24"/>
    <p:sldId id="761" r:id="rId25"/>
    <p:sldId id="824" r:id="rId26"/>
    <p:sldId id="825" r:id="rId27"/>
    <p:sldId id="563" r:id="rId28"/>
    <p:sldId id="564" r:id="rId29"/>
    <p:sldId id="604" r:id="rId30"/>
    <p:sldId id="565" r:id="rId31"/>
    <p:sldId id="567" r:id="rId32"/>
    <p:sldId id="602" r:id="rId33"/>
    <p:sldId id="833" r:id="rId34"/>
    <p:sldId id="834" r:id="rId35"/>
    <p:sldId id="835" r:id="rId36"/>
    <p:sldId id="663" r:id="rId37"/>
    <p:sldId id="626" r:id="rId38"/>
    <p:sldId id="664" r:id="rId39"/>
    <p:sldId id="280" r:id="rId40"/>
    <p:sldId id="282" r:id="rId41"/>
    <p:sldId id="578" r:id="rId42"/>
    <p:sldId id="778" r:id="rId43"/>
    <p:sldId id="780" r:id="rId44"/>
    <p:sldId id="845" r:id="rId45"/>
    <p:sldId id="533" r:id="rId46"/>
    <p:sldId id="880" r:id="rId47"/>
    <p:sldId id="836" r:id="rId48"/>
    <p:sldId id="270" r:id="rId49"/>
    <p:sldId id="662" r:id="rId50"/>
    <p:sldId id="754" r:id="rId51"/>
    <p:sldId id="874" r:id="rId52"/>
    <p:sldId id="755" r:id="rId53"/>
    <p:sldId id="791" r:id="rId54"/>
    <p:sldId id="790" r:id="rId55"/>
    <p:sldId id="826" r:id="rId56"/>
    <p:sldId id="559" r:id="rId57"/>
    <p:sldId id="345" r:id="rId58"/>
    <p:sldId id="532" r:id="rId59"/>
    <p:sldId id="496" r:id="rId60"/>
    <p:sldId id="498" r:id="rId61"/>
    <p:sldId id="529" r:id="rId62"/>
    <p:sldId id="769" r:id="rId63"/>
    <p:sldId id="500" r:id="rId64"/>
    <p:sldId id="501" r:id="rId65"/>
    <p:sldId id="881" r:id="rId66"/>
    <p:sldId id="681" r:id="rId67"/>
    <p:sldId id="766" r:id="rId68"/>
    <p:sldId id="767" r:id="rId69"/>
    <p:sldId id="837" r:id="rId70"/>
    <p:sldId id="505" r:id="rId71"/>
    <p:sldId id="506" r:id="rId72"/>
    <p:sldId id="507" r:id="rId73"/>
    <p:sldId id="508" r:id="rId74"/>
    <p:sldId id="509" r:id="rId75"/>
    <p:sldId id="510" r:id="rId76"/>
    <p:sldId id="511" r:id="rId77"/>
    <p:sldId id="503" r:id="rId78"/>
    <p:sldId id="504" r:id="rId79"/>
    <p:sldId id="537" r:id="rId80"/>
    <p:sldId id="682" r:id="rId81"/>
    <p:sldId id="805" r:id="rId82"/>
    <p:sldId id="868" r:id="rId83"/>
    <p:sldId id="869" r:id="rId84"/>
    <p:sldId id="870" r:id="rId85"/>
    <p:sldId id="683" r:id="rId86"/>
    <p:sldId id="684" r:id="rId87"/>
    <p:sldId id="527" r:id="rId88"/>
    <p:sldId id="822" r:id="rId89"/>
    <p:sldId id="495" r:id="rId90"/>
    <p:sldId id="686" r:id="rId91"/>
    <p:sldId id="687" r:id="rId92"/>
    <p:sldId id="688" r:id="rId93"/>
    <p:sldId id="429" r:id="rId94"/>
    <p:sldId id="689" r:id="rId95"/>
    <p:sldId id="487" r:id="rId96"/>
    <p:sldId id="440" r:id="rId97"/>
    <p:sldId id="800" r:id="rId98"/>
    <p:sldId id="801" r:id="rId99"/>
    <p:sldId id="830" r:id="rId100"/>
    <p:sldId id="882" r:id="rId101"/>
    <p:sldId id="789" r:id="rId102"/>
    <p:sldId id="737" r:id="rId103"/>
    <p:sldId id="839" r:id="rId104"/>
    <p:sldId id="838" r:id="rId105"/>
    <p:sldId id="691" r:id="rId106"/>
    <p:sldId id="840" r:id="rId107"/>
    <p:sldId id="841" r:id="rId108"/>
    <p:sldId id="842" r:id="rId109"/>
    <p:sldId id="883" r:id="rId110"/>
    <p:sldId id="699" r:id="rId111"/>
    <p:sldId id="843" r:id="rId112"/>
    <p:sldId id="549" r:id="rId113"/>
    <p:sldId id="884" r:id="rId114"/>
    <p:sldId id="885" r:id="rId115"/>
    <p:sldId id="447" r:id="rId116"/>
    <p:sldId id="449" r:id="rId117"/>
    <p:sldId id="451" r:id="rId118"/>
    <p:sldId id="454" r:id="rId119"/>
    <p:sldId id="455" r:id="rId120"/>
    <p:sldId id="528" r:id="rId121"/>
    <p:sldId id="459" r:id="rId122"/>
    <p:sldId id="587" r:id="rId123"/>
    <p:sldId id="638" r:id="rId124"/>
    <p:sldId id="886" r:id="rId125"/>
    <p:sldId id="807" r:id="rId126"/>
    <p:sldId id="639" r:id="rId127"/>
    <p:sldId id="640" r:id="rId128"/>
    <p:sldId id="641" r:id="rId129"/>
    <p:sldId id="877" r:id="rId130"/>
    <p:sldId id="878" r:id="rId131"/>
    <p:sldId id="865" r:id="rId132"/>
    <p:sldId id="866" r:id="rId133"/>
    <p:sldId id="867" r:id="rId134"/>
    <p:sldId id="887" r:id="rId135"/>
    <p:sldId id="876" r:id="rId136"/>
    <p:sldId id="879" r:id="rId137"/>
    <p:sldId id="853" r:id="rId138"/>
    <p:sldId id="854" r:id="rId139"/>
    <p:sldId id="855" r:id="rId140"/>
    <p:sldId id="856" r:id="rId141"/>
    <p:sldId id="857" r:id="rId142"/>
    <p:sldId id="858" r:id="rId143"/>
    <p:sldId id="859" r:id="rId144"/>
    <p:sldId id="860" r:id="rId145"/>
    <p:sldId id="861" r:id="rId146"/>
    <p:sldId id="888" r:id="rId147"/>
    <p:sldId id="862" r:id="rId148"/>
    <p:sldId id="863" r:id="rId149"/>
    <p:sldId id="864" r:id="rId150"/>
    <p:sldId id="770" r:id="rId151"/>
    <p:sldId id="724" r:id="rId152"/>
    <p:sldId id="794" r:id="rId153"/>
    <p:sldId id="795" r:id="rId154"/>
    <p:sldId id="796" r:id="rId155"/>
    <p:sldId id="797" r:id="rId156"/>
    <p:sldId id="798" r:id="rId157"/>
    <p:sldId id="799" r:id="rId158"/>
    <p:sldId id="814" r:id="rId159"/>
    <p:sldId id="889" r:id="rId160"/>
    <p:sldId id="890" r:id="rId161"/>
    <p:sldId id="642" r:id="rId162"/>
    <p:sldId id="815" r:id="rId163"/>
    <p:sldId id="891" r:id="rId164"/>
    <p:sldId id="712" r:id="rId165"/>
    <p:sldId id="716" r:id="rId166"/>
    <p:sldId id="713" r:id="rId167"/>
    <p:sldId id="715" r:id="rId168"/>
    <p:sldId id="721" r:id="rId169"/>
    <p:sldId id="813" r:id="rId170"/>
    <p:sldId id="810" r:id="rId171"/>
    <p:sldId id="809" r:id="rId172"/>
    <p:sldId id="718" r:id="rId173"/>
    <p:sldId id="522" r:id="rId174"/>
    <p:sldId id="460" r:id="rId175"/>
    <p:sldId id="844" r:id="rId176"/>
    <p:sldId id="892" r:id="rId177"/>
    <p:sldId id="758" r:id="rId178"/>
    <p:sldId id="821" r:id="rId179"/>
    <p:sldId id="725" r:id="rId180"/>
    <p:sldId id="726" r:id="rId181"/>
    <p:sldId id="728" r:id="rId182"/>
    <p:sldId id="466" r:id="rId183"/>
    <p:sldId id="745" r:id="rId184"/>
    <p:sldId id="512" r:id="rId185"/>
    <p:sldId id="729" r:id="rId186"/>
    <p:sldId id="491" r:id="rId187"/>
    <p:sldId id="730" r:id="rId188"/>
    <p:sldId id="637" r:id="rId189"/>
    <p:sldId id="732" r:id="rId190"/>
    <p:sldId id="733" r:id="rId191"/>
    <p:sldId id="735" r:id="rId192"/>
    <p:sldId id="514" r:id="rId193"/>
    <p:sldId id="846" r:id="rId194"/>
    <p:sldId id="772" r:id="rId195"/>
    <p:sldId id="518" r:id="rId196"/>
    <p:sldId id="519" r:id="rId197"/>
    <p:sldId id="521" r:id="rId198"/>
    <p:sldId id="828" r:id="rId199"/>
    <p:sldId id="658" r:id="rId200"/>
  </p:sldIdLst>
  <p:sldSz cx="13004800" cy="7315200"/>
  <p:notesSz cx="6858000" cy="9144000"/>
  <p:defaultTextStyle>
    <a:lvl1pPr defTabSz="457200">
      <a:defRPr sz="1200">
        <a:latin typeface="Helvetica"/>
        <a:ea typeface="Helvetica"/>
        <a:cs typeface="Helvetica"/>
        <a:sym typeface="Helvetica"/>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mported Author" initials="IA" lastIdx="1" clrIdx="0"/>
  <p:cmAuthor id="1" name="Imported Author 1" initials="IA1" lastIdx="8" clrIdx="0"/>
  <p:cmAuthor id="2" name="d'Arcy Lunn" initials="dL" lastIdx="33" clrIdx="1">
    <p:extLst>
      <p:ext uri="{19B8F6BF-5375-455C-9EA6-DF929625EA0E}">
        <p15:presenceInfo xmlns:p15="http://schemas.microsoft.com/office/powerpoint/2012/main" userId="660f86a1bf8b2b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0E1E5"/>
    <a:srgbClr val="964D9E"/>
    <a:srgbClr val="EF4425"/>
    <a:srgbClr val="4CB748"/>
    <a:srgbClr val="43AAE0"/>
    <a:srgbClr val="EF43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E5F1"/>
          </a:solidFill>
        </a:fill>
      </a:tcStyle>
    </a:wholeTbl>
    <a:band2H>
      <a:tcTxStyle/>
      <a:tcStyle>
        <a:tcBdr/>
        <a:fill>
          <a:solidFill>
            <a:srgbClr val="EEF3F9"/>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E5F1"/>
          </a:solidFill>
        </a:fill>
      </a:tcStyle>
    </a:wholeTbl>
    <a:band2H>
      <a:tcTxStyle/>
      <a:tcStyle>
        <a:tcBdr/>
        <a:fill>
          <a:solidFill>
            <a:srgbClr val="EEF3F9"/>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firstRow>
  </a:tblStyle>
  <a:tblStyle styleId="{4A9BC294-FFE2-49D5-8D69-9E1BD2C41BD5}"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B8BBBD">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BBFC77FB-9ED0-4EC9-95AA-A1379042E648}"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B8BBBD">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3DC5C2F9-1CAC-4260-A1DD-9FCDBB877499}"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B8BBBD">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6CBB8FF1-D9AA-43F3-AF6F-95CC898621D3}"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B8BBBD">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4652318-F7B6-41DE-AF3A-511D29287989}"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B8BBBD">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3870DA30-2F03-4E0B-A4E7-495612B272EF}"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B8BBBD">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79533" autoAdjust="0"/>
  </p:normalViewPr>
  <p:slideViewPr>
    <p:cSldViewPr snapToGrid="0">
      <p:cViewPr varScale="1">
        <p:scale>
          <a:sx n="69" d="100"/>
          <a:sy n="69" d="100"/>
        </p:scale>
        <p:origin x="1056" y="246"/>
      </p:cViewPr>
      <p:guideLst/>
    </p:cSldViewPr>
  </p:slideViewPr>
  <p:outlineViewPr>
    <p:cViewPr>
      <p:scale>
        <a:sx n="33" d="100"/>
        <a:sy n="33" d="100"/>
      </p:scale>
      <p:origin x="0" y="-6318"/>
    </p:cViewPr>
  </p:outlin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tableStyles" Target="tableStyles.xml"/><Relationship Id="rId201" Type="http://schemas.openxmlformats.org/officeDocument/2006/relationships/notesMaster" Target="notesMasters/notesMaster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commentAuthors" Target="commen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204"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6-02-10T10:20:18.094" idx="33">
    <p:pos x="10" y="10"/>
    <p:text>This message might be simpler for global citizen? Or create your own that resonates best with an Indian audience</p:text>
    <p:extLst>
      <p:ext uri="{C676402C-5697-4E1C-873F-D02D1690AC5C}">
        <p15:threadingInfo xmlns:p15="http://schemas.microsoft.com/office/powerpoint/2012/main" timeZoneBias="-33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411004709"/>
      </p:ext>
    </p:extLst>
  </p:cSld>
  <p:clrMap bg1="lt1" tx1="dk1" bg2="lt2" tx2="dk2" accent1="accent1" accent2="accent2" accent3="accent3" accent4="accent4" accent5="accent5" accent6="accent6" hlink="hlink" folHlink="folHlink"/>
  <p:notesStyle>
    <a:lvl1pPr defTabSz="444500">
      <a:defRPr sz="2000">
        <a:latin typeface="Lucida Grande"/>
        <a:ea typeface="Lucida Grande"/>
        <a:cs typeface="Lucida Grande"/>
        <a:sym typeface="Lucida Grande"/>
      </a:defRPr>
    </a:lvl1pPr>
    <a:lvl2pPr indent="228600" defTabSz="444500">
      <a:defRPr sz="2000">
        <a:latin typeface="Lucida Grande"/>
        <a:ea typeface="Lucida Grande"/>
        <a:cs typeface="Lucida Grande"/>
        <a:sym typeface="Lucida Grande"/>
      </a:defRPr>
    </a:lvl2pPr>
    <a:lvl3pPr indent="457200" defTabSz="444500">
      <a:defRPr sz="2000">
        <a:latin typeface="Lucida Grande"/>
        <a:ea typeface="Lucida Grande"/>
        <a:cs typeface="Lucida Grande"/>
        <a:sym typeface="Lucida Grande"/>
      </a:defRPr>
    </a:lvl3pPr>
    <a:lvl4pPr indent="685800" defTabSz="444500">
      <a:defRPr sz="2000">
        <a:latin typeface="Lucida Grande"/>
        <a:ea typeface="Lucida Grande"/>
        <a:cs typeface="Lucida Grande"/>
        <a:sym typeface="Lucida Grande"/>
      </a:defRPr>
    </a:lvl4pPr>
    <a:lvl5pPr indent="914400" defTabSz="444500">
      <a:defRPr sz="2000">
        <a:latin typeface="Lucida Grande"/>
        <a:ea typeface="Lucida Grande"/>
        <a:cs typeface="Lucida Grande"/>
        <a:sym typeface="Lucida Grande"/>
      </a:defRPr>
    </a:lvl5pPr>
    <a:lvl6pPr indent="1143000" defTabSz="444500">
      <a:defRPr sz="2000">
        <a:latin typeface="Lucida Grande"/>
        <a:ea typeface="Lucida Grande"/>
        <a:cs typeface="Lucida Grande"/>
        <a:sym typeface="Lucida Grande"/>
      </a:defRPr>
    </a:lvl6pPr>
    <a:lvl7pPr indent="1371600" defTabSz="444500">
      <a:defRPr sz="2000">
        <a:latin typeface="Lucida Grande"/>
        <a:ea typeface="Lucida Grande"/>
        <a:cs typeface="Lucida Grande"/>
        <a:sym typeface="Lucida Grande"/>
      </a:defRPr>
    </a:lvl7pPr>
    <a:lvl8pPr indent="1600200" defTabSz="444500">
      <a:defRPr sz="2000">
        <a:latin typeface="Lucida Grande"/>
        <a:ea typeface="Lucida Grande"/>
        <a:cs typeface="Lucida Grande"/>
        <a:sym typeface="Lucida Grande"/>
      </a:defRPr>
    </a:lvl8pPr>
    <a:lvl9pPr indent="1828800" defTabSz="444500">
      <a:defRPr sz="2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s://vimeo.com/174213067"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cBxN9E5f7pc"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These are our Global</a:t>
            </a:r>
            <a:r>
              <a:rPr lang="en-AU" sz="1600" baseline="0" dirty="0" smtClean="0"/>
              <a:t> Goals or properly known as the Global Goals for Sustainable Development or maybe also known as the Sustainable Development Goals or SDGs.</a:t>
            </a:r>
          </a:p>
          <a:p>
            <a:endParaRPr lang="en-AU" sz="1600" baseline="0" dirty="0" smtClean="0"/>
          </a:p>
          <a:p>
            <a:r>
              <a:rPr lang="en-AU" sz="1600" baseline="0" dirty="0" smtClean="0"/>
              <a:t>This is our framework for the next 15 years to 2030 and for the whole world to work together to:</a:t>
            </a:r>
          </a:p>
          <a:p>
            <a:pPr marL="457200" indent="-457200">
              <a:buAutoNum type="arabicPeriod"/>
            </a:pPr>
            <a:r>
              <a:rPr lang="en-AU" sz="1600" baseline="0" dirty="0" smtClean="0"/>
              <a:t>End to extreme poverty</a:t>
            </a:r>
          </a:p>
          <a:p>
            <a:pPr marL="457200" indent="-457200">
              <a:buAutoNum type="arabicPeriod"/>
            </a:pPr>
            <a:r>
              <a:rPr lang="en-AU" sz="1600" baseline="0" dirty="0" smtClean="0"/>
              <a:t>Reduce inequality</a:t>
            </a:r>
          </a:p>
          <a:p>
            <a:pPr marL="457200" indent="-457200">
              <a:buAutoNum type="arabicPeriod"/>
            </a:pPr>
            <a:r>
              <a:rPr lang="en-AU" sz="1600" baseline="0" dirty="0" smtClean="0"/>
              <a:t>Protect the planet</a:t>
            </a:r>
            <a:endParaRPr lang="en-AU" sz="1600" dirty="0"/>
          </a:p>
        </p:txBody>
      </p:sp>
    </p:spTree>
    <p:extLst>
      <p:ext uri="{BB962C8B-B14F-4D97-AF65-F5344CB8AC3E}">
        <p14:creationId xmlns:p14="http://schemas.microsoft.com/office/powerpoint/2010/main" val="1252760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600" b="0" dirty="0" smtClean="0"/>
              <a:t>Tell your South</a:t>
            </a:r>
            <a:r>
              <a:rPr lang="en-AU" sz="1600" b="0" baseline="0" dirty="0" smtClean="0"/>
              <a:t> Sudan </a:t>
            </a:r>
            <a:r>
              <a:rPr lang="en-AU" sz="1600" b="0" dirty="0" smtClean="0"/>
              <a:t>handshake partner what you think is a global citizen…</a:t>
            </a:r>
            <a:endParaRPr kumimoji="0" lang="en-AU" sz="1600" b="0" i="0" u="none" strike="noStrike" cap="none" spc="0" normalizeH="0" baseline="0" dirty="0" smtClean="0">
              <a:ln>
                <a:noFill/>
              </a:ln>
              <a:solidFill>
                <a:srgbClr val="000000"/>
              </a:solidFill>
              <a:effectLst/>
              <a:uFillTx/>
              <a:sym typeface="Helvetica"/>
            </a:endParaRPr>
          </a:p>
          <a:p>
            <a:pPr marL="0" marR="0" indent="0" algn="l" defTabSz="444500" rtl="0" eaLnBrk="1" fontAlgn="auto" latinLnBrk="0" hangingPunct="1">
              <a:lnSpc>
                <a:spcPct val="100000"/>
              </a:lnSpc>
              <a:spcBef>
                <a:spcPts val="0"/>
              </a:spcBef>
              <a:spcAft>
                <a:spcPts val="0"/>
              </a:spcAft>
              <a:buClrTx/>
              <a:buSzTx/>
              <a:buFontTx/>
              <a:buNone/>
              <a:tabLst/>
              <a:defRPr/>
            </a:pPr>
            <a:endParaRPr kumimoji="0" lang="en-AU" sz="1600" b="0" i="0" u="none" strike="noStrike" cap="none" spc="0" normalizeH="0" baseline="0" dirty="0" smtClean="0">
              <a:ln>
                <a:noFill/>
              </a:ln>
              <a:solidFill>
                <a:srgbClr val="000000"/>
              </a:solidFill>
              <a:effectLst/>
              <a:uFillTx/>
              <a:sym typeface="Helvetica"/>
            </a:endParaRPr>
          </a:p>
          <a:p>
            <a:pPr marL="0" marR="0" indent="0" algn="l" defTabSz="444500" rtl="0" eaLnBrk="1" fontAlgn="auto" latinLnBrk="0" hangingPunct="1">
              <a:lnSpc>
                <a:spcPct val="100000"/>
              </a:lnSpc>
              <a:spcBef>
                <a:spcPts val="0"/>
              </a:spcBef>
              <a:spcAft>
                <a:spcPts val="0"/>
              </a:spcAft>
              <a:buClrTx/>
              <a:buSzTx/>
              <a:buFontTx/>
              <a:buNone/>
              <a:tabLst/>
              <a:defRPr/>
            </a:pPr>
            <a:r>
              <a:rPr kumimoji="0" lang="en-AU" sz="1600" b="0" i="0" u="none" strike="noStrike" cap="none" spc="0" normalizeH="0" baseline="0" dirty="0" smtClean="0">
                <a:ln>
                  <a:noFill/>
                </a:ln>
                <a:solidFill>
                  <a:srgbClr val="000000"/>
                </a:solidFill>
                <a:effectLst/>
                <a:uFillTx/>
                <a:sym typeface="Helvetica"/>
              </a:rPr>
              <a:t>Give specific examples of actions that you think it means to be a global citizen</a:t>
            </a:r>
          </a:p>
          <a:p>
            <a:pPr marL="0" marR="0" indent="0" algn="l" defTabSz="444500" rtl="0" eaLnBrk="1" fontAlgn="auto" latinLnBrk="0" hangingPunct="1">
              <a:lnSpc>
                <a:spcPct val="100000"/>
              </a:lnSpc>
              <a:spcBef>
                <a:spcPts val="0"/>
              </a:spcBef>
              <a:spcAft>
                <a:spcPts val="0"/>
              </a:spcAft>
              <a:buClrTx/>
              <a:buSzTx/>
              <a:buFontTx/>
              <a:buNone/>
              <a:tabLst/>
              <a:defRPr/>
            </a:pPr>
            <a:endParaRPr kumimoji="0" lang="en-AU" sz="1600" b="0" i="0" u="none" strike="noStrike" cap="none" spc="0" normalizeH="0" baseline="0" dirty="0" smtClean="0">
              <a:ln>
                <a:noFill/>
              </a:ln>
              <a:solidFill>
                <a:srgbClr val="000000"/>
              </a:solidFill>
              <a:effectLst/>
              <a:uFillTx/>
              <a:sym typeface="Helvetica"/>
            </a:endParaRPr>
          </a:p>
          <a:p>
            <a:pPr marL="0" marR="0" indent="0" algn="l" defTabSz="444500" rtl="0" eaLnBrk="1" fontAlgn="auto" latinLnBrk="0" hangingPunct="1">
              <a:lnSpc>
                <a:spcPct val="100000"/>
              </a:lnSpc>
              <a:spcBef>
                <a:spcPts val="0"/>
              </a:spcBef>
              <a:spcAft>
                <a:spcPts val="0"/>
              </a:spcAft>
              <a:buClrTx/>
              <a:buSzTx/>
              <a:buFontTx/>
              <a:buNone/>
              <a:tabLst/>
              <a:defRPr/>
            </a:pPr>
            <a:r>
              <a:rPr kumimoji="0" lang="en-AU" sz="1600" b="0" i="1" u="none" strike="noStrike" cap="none" spc="0" normalizeH="0" baseline="0" dirty="0" smtClean="0">
                <a:ln>
                  <a:noFill/>
                </a:ln>
                <a:solidFill>
                  <a:srgbClr val="000000"/>
                </a:solidFill>
                <a:effectLst/>
                <a:uFillTx/>
                <a:sym typeface="Helvetica"/>
              </a:rPr>
              <a:t>(the idea of this discussion is to start to discover if you have your own idea, feelings and meaning of what global citizen means to you - all good if you don’t as that is the next question!)</a:t>
            </a:r>
          </a:p>
        </p:txBody>
      </p:sp>
    </p:spTree>
    <p:extLst>
      <p:ext uri="{BB962C8B-B14F-4D97-AF65-F5344CB8AC3E}">
        <p14:creationId xmlns:p14="http://schemas.microsoft.com/office/powerpoint/2010/main" val="36286639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For me to play a role in polio</a:t>
            </a:r>
            <a:r>
              <a:rPr lang="en-AU" sz="1800" baseline="0" dirty="0" smtClean="0"/>
              <a:t> eradication I’ve been lucky to work on-the-ground and also start a project called Polio Points where students in schools do good things, they are awarded points and those points are matched by donations from a donor and the donations go to the polio eradication program.</a:t>
            </a:r>
          </a:p>
          <a:p>
            <a:endParaRPr lang="en-AU" sz="1800" baseline="0" dirty="0" smtClean="0"/>
          </a:p>
          <a:p>
            <a:r>
              <a:rPr lang="en-AU" sz="1800" baseline="0" dirty="0" smtClean="0"/>
              <a:t>It helps make a difference locally and globally!</a:t>
            </a:r>
            <a:endParaRPr lang="en-AU" sz="1800" dirty="0"/>
          </a:p>
        </p:txBody>
      </p:sp>
    </p:spTree>
    <p:extLst>
      <p:ext uri="{BB962C8B-B14F-4D97-AF65-F5344CB8AC3E}">
        <p14:creationId xmlns:p14="http://schemas.microsoft.com/office/powerpoint/2010/main" val="16647662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So what are Polio</a:t>
            </a:r>
            <a:r>
              <a:rPr lang="en-AU" baseline="0" dirty="0" smtClean="0"/>
              <a:t> Points?</a:t>
            </a:r>
            <a:endParaRPr lang="en-AU" dirty="0"/>
          </a:p>
        </p:txBody>
      </p:sp>
    </p:spTree>
    <p:extLst>
      <p:ext uri="{BB962C8B-B14F-4D97-AF65-F5344CB8AC3E}">
        <p14:creationId xmlns:p14="http://schemas.microsoft.com/office/powerpoint/2010/main" val="38076228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dirty="0" smtClean="0"/>
              <a:t>Polio Points is an </a:t>
            </a:r>
            <a:r>
              <a:rPr lang="en-AU" sz="1800" b="1" dirty="0" smtClean="0"/>
              <a:t>award</a:t>
            </a:r>
            <a:r>
              <a:rPr lang="en-AU" sz="1800" dirty="0" smtClean="0"/>
              <a:t> and </a:t>
            </a:r>
            <a:r>
              <a:rPr lang="en-AU" sz="1800" b="1" dirty="0" smtClean="0"/>
              <a:t>reward</a:t>
            </a:r>
            <a:r>
              <a:rPr lang="en-AU" sz="1800" dirty="0" smtClean="0"/>
              <a:t> system that aims to create and promote local and global awareness, attitudes and action while at the same time saving a child from the perils of polio</a:t>
            </a:r>
          </a:p>
        </p:txBody>
      </p:sp>
      <p:sp>
        <p:nvSpPr>
          <p:cNvPr id="4" name="Slide Number Placeholder 3"/>
          <p:cNvSpPr>
            <a:spLocks noGrp="1"/>
          </p:cNvSpPr>
          <p:nvPr>
            <p:ph type="sldNum" sz="quarter" idx="10"/>
          </p:nvPr>
        </p:nvSpPr>
        <p:spPr/>
        <p:txBody>
          <a:bodyPr/>
          <a:lstStyle/>
          <a:p>
            <a:fld id="{95827702-4732-496A-9CED-9805547C6932}" type="slidenum">
              <a:rPr lang="en-AU" smtClean="0"/>
              <a:pPr/>
              <a:t>102</a:t>
            </a:fld>
            <a:endParaRPr lang="en-AU"/>
          </a:p>
        </p:txBody>
      </p:sp>
    </p:spTree>
    <p:extLst>
      <p:ext uri="{BB962C8B-B14F-4D97-AF65-F5344CB8AC3E}">
        <p14:creationId xmlns:p14="http://schemas.microsoft.com/office/powerpoint/2010/main" val="31083862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dirty="0" smtClean="0"/>
              <a:t>The formula is simple. </a:t>
            </a:r>
          </a:p>
          <a:p>
            <a:pPr marL="0" marR="0" indent="0" algn="l" defTabSz="914400" rtl="0" eaLnBrk="1" fontAlgn="auto" latinLnBrk="0" hangingPunct="1">
              <a:lnSpc>
                <a:spcPct val="100000"/>
              </a:lnSpc>
              <a:spcBef>
                <a:spcPts val="0"/>
              </a:spcBef>
              <a:spcAft>
                <a:spcPts val="0"/>
              </a:spcAft>
              <a:buClrTx/>
              <a:buSzTx/>
              <a:buFontTx/>
              <a:buNone/>
              <a:tabLst/>
              <a:defRPr/>
            </a:pPr>
            <a:r>
              <a:rPr lang="en-AU" sz="1800" dirty="0" smtClean="0"/>
              <a:t>→</a:t>
            </a:r>
            <a:r>
              <a:rPr lang="en-AU" sz="1800" baseline="0" dirty="0" smtClean="0"/>
              <a:t> </a:t>
            </a:r>
            <a:r>
              <a:rPr lang="en-AU" sz="1800" dirty="0" smtClean="0"/>
              <a:t>Do good things in school (Teaspoons</a:t>
            </a:r>
            <a:r>
              <a:rPr lang="en-AU" sz="1800" baseline="0" dirty="0" smtClean="0"/>
              <a:t> of Change) </a:t>
            </a:r>
            <a:r>
              <a:rPr lang="en-AU" sz="1800" dirty="0" smtClean="0"/>
              <a:t>as an active</a:t>
            </a:r>
            <a:r>
              <a:rPr lang="en-AU" sz="1800" baseline="0" dirty="0" smtClean="0"/>
              <a:t> and effective global citizen and earn points from teachers and the school</a:t>
            </a:r>
          </a:p>
          <a:p>
            <a:pPr marL="0" marR="0" indent="0" algn="l" defTabSz="914400" rtl="0" eaLnBrk="1" fontAlgn="auto" latinLnBrk="0" hangingPunct="1">
              <a:lnSpc>
                <a:spcPct val="100000"/>
              </a:lnSpc>
              <a:spcBef>
                <a:spcPts val="0"/>
              </a:spcBef>
              <a:spcAft>
                <a:spcPts val="0"/>
              </a:spcAft>
              <a:buClrTx/>
              <a:buSzTx/>
              <a:buFontTx/>
              <a:buNone/>
              <a:tabLst/>
              <a:defRPr/>
            </a:pPr>
            <a:r>
              <a:rPr lang="en-AU" sz="1800" baseline="0" dirty="0" smtClean="0"/>
              <a:t>→ The points are rewarded by being matched with donations from a donor</a:t>
            </a:r>
          </a:p>
          <a:p>
            <a:pPr marL="0" marR="0" indent="0" algn="l" defTabSz="914400" rtl="0" eaLnBrk="1" fontAlgn="auto" latinLnBrk="0" hangingPunct="1">
              <a:lnSpc>
                <a:spcPct val="100000"/>
              </a:lnSpc>
              <a:spcBef>
                <a:spcPts val="0"/>
              </a:spcBef>
              <a:spcAft>
                <a:spcPts val="0"/>
              </a:spcAft>
              <a:buClrTx/>
              <a:buSzTx/>
              <a:buFontTx/>
              <a:buNone/>
              <a:tabLst/>
              <a:defRPr/>
            </a:pPr>
            <a:r>
              <a:rPr lang="en-AU" sz="1800" baseline="0" dirty="0" smtClean="0"/>
              <a:t>→ The donations go to on-the-ground work for polio eradication!</a:t>
            </a:r>
            <a:endParaRPr lang="en-AU" sz="1800" dirty="0" smtClean="0"/>
          </a:p>
        </p:txBody>
      </p:sp>
      <p:sp>
        <p:nvSpPr>
          <p:cNvPr id="4" name="Slide Number Placeholder 3"/>
          <p:cNvSpPr>
            <a:spLocks noGrp="1"/>
          </p:cNvSpPr>
          <p:nvPr>
            <p:ph type="sldNum" sz="quarter" idx="10"/>
          </p:nvPr>
        </p:nvSpPr>
        <p:spPr>
          <a:xfrm>
            <a:off x="5438458" y="6948171"/>
            <a:ext cx="4160520" cy="365760"/>
          </a:xfrm>
          <a:prstGeom prst="rect">
            <a:avLst/>
          </a:prstGeom>
        </p:spPr>
        <p:txBody>
          <a:bodyPr/>
          <a:lstStyle/>
          <a:p>
            <a:fld id="{95827702-4732-496A-9CED-9805547C6932}" type="slidenum">
              <a:rPr lang="en-AU" smtClean="0"/>
              <a:pPr/>
              <a:t>103</a:t>
            </a:fld>
            <a:endParaRPr lang="en-AU"/>
          </a:p>
        </p:txBody>
      </p:sp>
    </p:spTree>
    <p:extLst>
      <p:ext uri="{BB962C8B-B14F-4D97-AF65-F5344CB8AC3E}">
        <p14:creationId xmlns:p14="http://schemas.microsoft.com/office/powerpoint/2010/main" val="33681672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95827702-4732-496A-9CED-9805547C6932}" type="slidenum">
              <a:rPr lang="en-AU" smtClean="0"/>
              <a:pPr/>
              <a:t>104</a:t>
            </a:fld>
            <a:endParaRPr lang="en-AU"/>
          </a:p>
        </p:txBody>
      </p:sp>
    </p:spTree>
    <p:extLst>
      <p:ext uri="{BB962C8B-B14F-4D97-AF65-F5344CB8AC3E}">
        <p14:creationId xmlns:p14="http://schemas.microsoft.com/office/powerpoint/2010/main" val="26933208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95827702-4732-496A-9CED-9805547C6932}" type="slidenum">
              <a:rPr lang="en-AU" smtClean="0"/>
              <a:pPr/>
              <a:t>105</a:t>
            </a:fld>
            <a:endParaRPr lang="en-AU"/>
          </a:p>
        </p:txBody>
      </p:sp>
    </p:spTree>
    <p:extLst>
      <p:ext uri="{BB962C8B-B14F-4D97-AF65-F5344CB8AC3E}">
        <p14:creationId xmlns:p14="http://schemas.microsoft.com/office/powerpoint/2010/main" val="12822246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AU" dirty="0" smtClean="0"/>
              <a:t>At International</a:t>
            </a:r>
            <a:r>
              <a:rPr lang="en-AU" baseline="0" dirty="0" smtClean="0"/>
              <a:t> School Brunei students earn points; Standard Chartered Bank Brunei matches every 4 points with a $1 donation and the donations go to UNICEF Pakistan where a vulnerable child is immunised!</a:t>
            </a:r>
            <a:endParaRPr lang="en-AU" dirty="0"/>
          </a:p>
        </p:txBody>
      </p:sp>
      <p:sp>
        <p:nvSpPr>
          <p:cNvPr id="4" name="Slide Number Placeholder 3"/>
          <p:cNvSpPr>
            <a:spLocks noGrp="1"/>
          </p:cNvSpPr>
          <p:nvPr>
            <p:ph type="sldNum" sz="quarter" idx="10"/>
          </p:nvPr>
        </p:nvSpPr>
        <p:spPr/>
        <p:txBody>
          <a:bodyPr/>
          <a:lstStyle/>
          <a:p>
            <a:fld id="{95827702-4732-496A-9CED-9805547C6932}" type="slidenum">
              <a:rPr lang="en-AU" smtClean="0"/>
              <a:pPr/>
              <a:t>106</a:t>
            </a:fld>
            <a:endParaRPr lang="en-AU"/>
          </a:p>
        </p:txBody>
      </p:sp>
    </p:spTree>
    <p:extLst>
      <p:ext uri="{BB962C8B-B14F-4D97-AF65-F5344CB8AC3E}">
        <p14:creationId xmlns:p14="http://schemas.microsoft.com/office/powerpoint/2010/main" val="20198008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Polio</a:t>
            </a:r>
            <a:r>
              <a:rPr lang="en-AU" sz="1800" baseline="0" dirty="0" smtClean="0"/>
              <a:t> Points uses the Vivo online platform to record, view and share Polio Points earned as an individual, as a group and as a school or organisation!</a:t>
            </a:r>
            <a:endParaRPr lang="en-AU" sz="1800" dirty="0"/>
          </a:p>
        </p:txBody>
      </p:sp>
    </p:spTree>
    <p:extLst>
      <p:ext uri="{BB962C8B-B14F-4D97-AF65-F5344CB8AC3E}">
        <p14:creationId xmlns:p14="http://schemas.microsoft.com/office/powerpoint/2010/main" val="15319674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If you want to know more about Polio</a:t>
            </a:r>
            <a:r>
              <a:rPr lang="en-AU" sz="1800" baseline="0" dirty="0" smtClean="0"/>
              <a:t> Points, look up the website http://makingthepoint.org/ Facebook https://www.facebook.com/pages/Polio-Points/1437779323181745 on twitter https://twitter.com/PolioPoints and get in touch via email poliopoints@gmail.com !!</a:t>
            </a:r>
            <a:endParaRPr lang="en-AU" sz="1800" dirty="0"/>
          </a:p>
        </p:txBody>
      </p:sp>
    </p:spTree>
    <p:extLst>
      <p:ext uri="{BB962C8B-B14F-4D97-AF65-F5344CB8AC3E}">
        <p14:creationId xmlns:p14="http://schemas.microsoft.com/office/powerpoint/2010/main" val="22645234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44500" eaLnBrk="1" fontAlgn="auto" latinLnBrk="0" hangingPunct="1">
              <a:lnSpc>
                <a:spcPct val="100000"/>
              </a:lnSpc>
              <a:spcBef>
                <a:spcPts val="0"/>
              </a:spcBef>
              <a:spcAft>
                <a:spcPts val="0"/>
              </a:spcAft>
              <a:buClrTx/>
              <a:buSzTx/>
              <a:buFontTx/>
              <a:buNone/>
              <a:tabLst/>
              <a:defRPr/>
            </a:pPr>
            <a:r>
              <a:rPr lang="en-AU" sz="1800" dirty="0" smtClean="0"/>
              <a:t>The students</a:t>
            </a:r>
            <a:r>
              <a:rPr lang="en-AU" sz="1800" baseline="0" dirty="0" smtClean="0"/>
              <a:t> at Bromsgrove International School Thailand, where Polio Points also is run, helped vaccinate this child in Pakistan and it is a beautiful thing to be a part of as they engage intimately with one cause in the world that of course feeds into the Global Goals and to see an end to poverty by 2030!</a:t>
            </a:r>
            <a:endParaRPr lang="en-AU" sz="1800" dirty="0" smtClean="0"/>
          </a:p>
        </p:txBody>
      </p:sp>
    </p:spTree>
    <p:extLst>
      <p:ext uri="{BB962C8B-B14F-4D97-AF65-F5344CB8AC3E}">
        <p14:creationId xmlns:p14="http://schemas.microsoft.com/office/powerpoint/2010/main" val="3377642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So the big question is: </a:t>
            </a:r>
            <a:r>
              <a:rPr lang="en-AU" sz="1600" b="1" dirty="0" smtClean="0"/>
              <a:t>What is a Global</a:t>
            </a:r>
            <a:r>
              <a:rPr lang="en-AU" sz="1600" b="1" baseline="0" dirty="0" smtClean="0"/>
              <a:t> Citizen?</a:t>
            </a:r>
            <a:r>
              <a:rPr lang="en-AU" sz="1600" baseline="0" dirty="0" smtClean="0"/>
              <a:t> </a:t>
            </a:r>
            <a:r>
              <a:rPr lang="en-AU" sz="1600" i="1" baseline="0" dirty="0" smtClean="0"/>
              <a:t>(Get answers from the audience and leave it very open)</a:t>
            </a:r>
          </a:p>
          <a:p>
            <a:endParaRPr lang="en-AU" sz="1600" i="1" baseline="0" dirty="0" smtClean="0"/>
          </a:p>
          <a:p>
            <a:r>
              <a:rPr lang="en-AU" sz="1600" i="0" baseline="0" dirty="0" smtClean="0"/>
              <a:t>3 more questions: 1. Do you think anyone can be a Global Citizen? 2. Do you think everyone can be a Global Citizen? 3. Do you think you are a Global Citizen?</a:t>
            </a:r>
          </a:p>
          <a:p>
            <a:endParaRPr lang="en-AU" sz="1600" i="1" baseline="0" dirty="0" smtClean="0"/>
          </a:p>
          <a:p>
            <a:r>
              <a:rPr lang="en-AU" sz="1600" i="0" baseline="0" dirty="0" smtClean="0"/>
              <a:t>Today you will have a chance to discover more clearly what you think a Global Citizen is and hopefully start to create a sharp picture and feelings of not only what a Global Citizen is but how you can be an active and effective Global Citizen!</a:t>
            </a:r>
          </a:p>
        </p:txBody>
      </p:sp>
    </p:spTree>
    <p:extLst>
      <p:ext uri="{BB962C8B-B14F-4D97-AF65-F5344CB8AC3E}">
        <p14:creationId xmlns:p14="http://schemas.microsoft.com/office/powerpoint/2010/main" val="27421866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If we are in the process</a:t>
            </a:r>
            <a:r>
              <a:rPr lang="en-AU" sz="1600" baseline="0" dirty="0" smtClean="0"/>
              <a:t> of trying to do ‘good’ we need to make sure we are thinking about intent and impact. </a:t>
            </a:r>
          </a:p>
          <a:p>
            <a:r>
              <a:rPr lang="en-AU" sz="1600" baseline="0" dirty="0" smtClean="0"/>
              <a:t>Is the intention for delivering a service or support or is it to listen and work with people with a strong commitment and intention to see long-term and effective impact?</a:t>
            </a:r>
            <a:endParaRPr lang="en-AU" sz="1600" dirty="0"/>
          </a:p>
        </p:txBody>
      </p:sp>
      <p:sp>
        <p:nvSpPr>
          <p:cNvPr id="4" name="Slide Number Placeholder 3"/>
          <p:cNvSpPr>
            <a:spLocks noGrp="1"/>
          </p:cNvSpPr>
          <p:nvPr>
            <p:ph type="sldNum" sz="quarter" idx="10"/>
          </p:nvPr>
        </p:nvSpPr>
        <p:spPr>
          <a:xfrm>
            <a:off x="3194015" y="4039529"/>
            <a:ext cx="2443480" cy="212646"/>
          </a:xfrm>
          <a:prstGeom prst="rect">
            <a:avLst/>
          </a:prstGeom>
        </p:spPr>
        <p:txBody>
          <a:bodyPr/>
          <a:lstStyle/>
          <a:p>
            <a:fld id="{95827702-4732-496A-9CED-9805547C6932}" type="slidenum">
              <a:rPr lang="en-AU" smtClean="0"/>
              <a:pPr/>
              <a:t>111</a:t>
            </a:fld>
            <a:endParaRPr lang="en-AU"/>
          </a:p>
        </p:txBody>
      </p:sp>
    </p:spTree>
    <p:extLst>
      <p:ext uri="{BB962C8B-B14F-4D97-AF65-F5344CB8AC3E}">
        <p14:creationId xmlns:p14="http://schemas.microsoft.com/office/powerpoint/2010/main" val="15155416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We also need to be absolutely sure that our good intentions = good outcomes. </a:t>
            </a:r>
          </a:p>
          <a:p>
            <a:endParaRPr lang="en-AU" sz="1600" dirty="0" smtClean="0"/>
          </a:p>
          <a:p>
            <a:r>
              <a:rPr lang="en-AU" sz="1600" dirty="0" smtClean="0"/>
              <a:t>This means</a:t>
            </a:r>
            <a:r>
              <a:rPr lang="en-AU" sz="1600" baseline="0" dirty="0" smtClean="0"/>
              <a:t> our ideas and intentions are not good enough, it needs to be matched with the needs and ensure it is for the outcome of those being supported not those supporting</a:t>
            </a:r>
            <a:endParaRPr lang="en-AU" sz="1600" dirty="0"/>
          </a:p>
        </p:txBody>
      </p:sp>
      <p:sp>
        <p:nvSpPr>
          <p:cNvPr id="4" name="Slide Number Placeholder 3"/>
          <p:cNvSpPr>
            <a:spLocks noGrp="1"/>
          </p:cNvSpPr>
          <p:nvPr>
            <p:ph type="sldNum" sz="quarter" idx="10"/>
          </p:nvPr>
        </p:nvSpPr>
        <p:spPr>
          <a:xfrm>
            <a:off x="3194015" y="4039529"/>
            <a:ext cx="2443480" cy="212646"/>
          </a:xfrm>
          <a:prstGeom prst="rect">
            <a:avLst/>
          </a:prstGeom>
        </p:spPr>
        <p:txBody>
          <a:bodyPr/>
          <a:lstStyle/>
          <a:p>
            <a:fld id="{95827702-4732-496A-9CED-9805547C6932}" type="slidenum">
              <a:rPr lang="en-AU" smtClean="0"/>
              <a:pPr/>
              <a:t>112</a:t>
            </a:fld>
            <a:endParaRPr lang="en-AU"/>
          </a:p>
        </p:txBody>
      </p:sp>
    </p:spTree>
    <p:extLst>
      <p:ext uri="{BB962C8B-B14F-4D97-AF65-F5344CB8AC3E}">
        <p14:creationId xmlns:p14="http://schemas.microsoft.com/office/powerpoint/2010/main" val="19554488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There are a few key points to</a:t>
            </a:r>
            <a:r>
              <a:rPr lang="en-AU" sz="1800" baseline="0" dirty="0" smtClean="0"/>
              <a:t> be an active and effective Global Citizen and to be optimistic about ending extreme poverty…</a:t>
            </a:r>
          </a:p>
          <a:p>
            <a:endParaRPr lang="en-AU" sz="1800" baseline="0" dirty="0" smtClean="0"/>
          </a:p>
          <a:p>
            <a:r>
              <a:rPr lang="en-AU" sz="1800" baseline="0" dirty="0" smtClean="0"/>
              <a:t>Number 1 is we know what it takes. There are no mysteries around the things that work to make positive contributions to people and the planet</a:t>
            </a:r>
            <a:endParaRPr lang="en-AU" sz="1800" dirty="0"/>
          </a:p>
        </p:txBody>
      </p:sp>
    </p:spTree>
    <p:extLst>
      <p:ext uri="{BB962C8B-B14F-4D97-AF65-F5344CB8AC3E}">
        <p14:creationId xmlns:p14="http://schemas.microsoft.com/office/powerpoint/2010/main" val="41298024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Two is that it’s affordable to see a better world for all and the planet.</a:t>
            </a:r>
          </a:p>
          <a:p>
            <a:endParaRPr lang="en-AU" sz="1800" dirty="0" smtClean="0"/>
          </a:p>
          <a:p>
            <a:r>
              <a:rPr lang="en-AU" sz="1800" dirty="0" smtClean="0"/>
              <a:t>For example…</a:t>
            </a:r>
            <a:endParaRPr lang="en-AU" sz="1800" dirty="0"/>
          </a:p>
        </p:txBody>
      </p:sp>
    </p:spTree>
    <p:extLst>
      <p:ext uri="{BB962C8B-B14F-4D97-AF65-F5344CB8AC3E}">
        <p14:creationId xmlns:p14="http://schemas.microsoft.com/office/powerpoint/2010/main" val="37300519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We spend twice as much on bottled water than it would cost to make sure we all</a:t>
            </a:r>
            <a:r>
              <a:rPr lang="en-AU" sz="1800" baseline="0" dirty="0" smtClean="0"/>
              <a:t> had access to clean water for everyone in the world</a:t>
            </a:r>
            <a:endParaRPr lang="en-AU" sz="1800" dirty="0"/>
          </a:p>
        </p:txBody>
      </p:sp>
    </p:spTree>
    <p:extLst>
      <p:ext uri="{BB962C8B-B14F-4D97-AF65-F5344CB8AC3E}">
        <p14:creationId xmlns:p14="http://schemas.microsoft.com/office/powerpoint/2010/main" val="29627716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But most importantly is that we can do it together!</a:t>
            </a:r>
            <a:endParaRPr lang="en-AU" sz="1800" dirty="0"/>
          </a:p>
        </p:txBody>
      </p:sp>
    </p:spTree>
    <p:extLst>
      <p:ext uri="{BB962C8B-B14F-4D97-AF65-F5344CB8AC3E}">
        <p14:creationId xmlns:p14="http://schemas.microsoft.com/office/powerpoint/2010/main" val="37468813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Its going to take vulnerable</a:t>
            </a:r>
            <a:r>
              <a:rPr lang="en-AU" sz="1800" baseline="0" dirty="0" smtClean="0"/>
              <a:t> </a:t>
            </a:r>
            <a:r>
              <a:rPr lang="en-AU" sz="1800" dirty="0" smtClean="0"/>
              <a:t>people themselves, rich people, powerful people and those who work in aid and development but more importantly it is going to take…</a:t>
            </a:r>
            <a:endParaRPr lang="en-AU" sz="1800" dirty="0"/>
          </a:p>
        </p:txBody>
      </p:sp>
    </p:spTree>
    <p:extLst>
      <p:ext uri="{BB962C8B-B14F-4D97-AF65-F5344CB8AC3E}">
        <p14:creationId xmlns:p14="http://schemas.microsoft.com/office/powerpoint/2010/main" val="4469358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People like you and me to do what we can and make Teaspoons</a:t>
            </a:r>
            <a:r>
              <a:rPr lang="en-AU" sz="1800" baseline="0" dirty="0" smtClean="0"/>
              <a:t> of Change for betterment of people and the planet!</a:t>
            </a:r>
            <a:endParaRPr lang="en-AU" sz="1800" dirty="0"/>
          </a:p>
        </p:txBody>
      </p:sp>
    </p:spTree>
    <p:extLst>
      <p:ext uri="{BB962C8B-B14F-4D97-AF65-F5344CB8AC3E}">
        <p14:creationId xmlns:p14="http://schemas.microsoft.com/office/powerpoint/2010/main" val="273408966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There are lots of things we can do as global</a:t>
            </a:r>
            <a:r>
              <a:rPr lang="en-AU" sz="1800" baseline="0" dirty="0" smtClean="0"/>
              <a:t> citizens…</a:t>
            </a:r>
            <a:endParaRPr lang="en-AU" sz="1800" dirty="0"/>
          </a:p>
        </p:txBody>
      </p:sp>
    </p:spTree>
    <p:extLst>
      <p:ext uri="{BB962C8B-B14F-4D97-AF65-F5344CB8AC3E}">
        <p14:creationId xmlns:p14="http://schemas.microsoft.com/office/powerpoint/2010/main" val="26110542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44500" eaLnBrk="1" fontAlgn="auto" latinLnBrk="0" hangingPunct="1">
              <a:lnSpc>
                <a:spcPct val="100000"/>
              </a:lnSpc>
              <a:spcBef>
                <a:spcPts val="0"/>
              </a:spcBef>
              <a:spcAft>
                <a:spcPts val="0"/>
              </a:spcAft>
              <a:buClrTx/>
              <a:buSzTx/>
              <a:buFontTx/>
              <a:buNone/>
              <a:tabLst/>
              <a:defRPr/>
            </a:pPr>
            <a:r>
              <a:rPr lang="en-AU" sz="1600" dirty="0" smtClean="0"/>
              <a:t>We are very lucky to have a new global</a:t>
            </a:r>
            <a:r>
              <a:rPr lang="en-AU" sz="1600" baseline="0" dirty="0" smtClean="0"/>
              <a:t> framework to help try and overcome the biggest challenges in the world… the Global Goals for Sustainable Development.</a:t>
            </a:r>
            <a:endParaRPr lang="en-AU" sz="1600" dirty="0" smtClean="0"/>
          </a:p>
        </p:txBody>
      </p:sp>
    </p:spTree>
    <p:extLst>
      <p:ext uri="{BB962C8B-B14F-4D97-AF65-F5344CB8AC3E}">
        <p14:creationId xmlns:p14="http://schemas.microsoft.com/office/powerpoint/2010/main" val="3564441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kumimoji="0" lang="en-AU" sz="1600" b="0" i="1" u="none" strike="noStrike" cap="none" spc="0" normalizeH="0" baseline="0" dirty="0" smtClean="0">
                <a:ln>
                  <a:noFill/>
                </a:ln>
                <a:solidFill>
                  <a:srgbClr val="000000"/>
                </a:solidFill>
                <a:effectLst/>
                <a:uFillTx/>
                <a:sym typeface="Helvetica"/>
              </a:rPr>
              <a:t>Or you can start to think and discuss what the Global Goals mean on different levels</a:t>
            </a:r>
          </a:p>
        </p:txBody>
      </p:sp>
    </p:spTree>
    <p:extLst>
      <p:ext uri="{BB962C8B-B14F-4D97-AF65-F5344CB8AC3E}">
        <p14:creationId xmlns:p14="http://schemas.microsoft.com/office/powerpoint/2010/main" val="6121011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These Global</a:t>
            </a:r>
            <a:r>
              <a:rPr lang="en-AU" sz="1800" baseline="0" dirty="0" smtClean="0"/>
              <a:t> Goals are a follow on from the Millennium Development Goals which took us from 2000 to 2015.</a:t>
            </a:r>
          </a:p>
          <a:p>
            <a:endParaRPr lang="en-AU" sz="1800" baseline="0" dirty="0" smtClean="0"/>
          </a:p>
          <a:p>
            <a:r>
              <a:rPr lang="en-AU" sz="1800" baseline="0" dirty="0" smtClean="0"/>
              <a:t>Each of these 17 goals helps us work together as a global community to ensure everyone, everywhere has access and opportunity to simple things like health, education, sanitation, peace, to protect and preserve our environment and to ensure equality by responsible consumerism and reducing inequalities</a:t>
            </a:r>
            <a:endParaRPr lang="en-AU" sz="1800" dirty="0"/>
          </a:p>
        </p:txBody>
      </p:sp>
    </p:spTree>
    <p:extLst>
      <p:ext uri="{BB962C8B-B14F-4D97-AF65-F5344CB8AC3E}">
        <p14:creationId xmlns:p14="http://schemas.microsoft.com/office/powerpoint/2010/main" val="13528716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smtClean="0"/>
              <a:t>The Global</a:t>
            </a:r>
            <a:r>
              <a:rPr lang="en-US" sz="1600" baseline="0" dirty="0" smtClean="0"/>
              <a:t> Goals for Sustainable Development are a big step up from the Millennium Development Goals and here are some of the main differences explained in this info-graphic</a:t>
            </a:r>
            <a:endParaRPr lang="en-AU" sz="1600" dirty="0"/>
          </a:p>
        </p:txBody>
      </p:sp>
    </p:spTree>
    <p:extLst>
      <p:ext uri="{BB962C8B-B14F-4D97-AF65-F5344CB8AC3E}">
        <p14:creationId xmlns:p14="http://schemas.microsoft.com/office/powerpoint/2010/main" val="386582010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I have a personal</a:t>
            </a:r>
            <a:r>
              <a:rPr lang="en-AU" sz="1800" baseline="0" dirty="0" smtClean="0"/>
              <a:t> passion for education and know that all of the Global Goals are absolutely linked to education. Be sure to know more about the role of education and achieving quality education for all. Check out the Global Partnership for Education and their role in bringing us all together to work towards universal primary education, greater numbers of girls in school (particularly high school) and ensuring teachers are well paid and respected for their important roles in the community and the life of children and young adults.</a:t>
            </a:r>
            <a:endParaRPr lang="en-AU" sz="1800" dirty="0"/>
          </a:p>
        </p:txBody>
      </p:sp>
    </p:spTree>
    <p:extLst>
      <p:ext uri="{BB962C8B-B14F-4D97-AF65-F5344CB8AC3E}">
        <p14:creationId xmlns:p14="http://schemas.microsoft.com/office/powerpoint/2010/main" val="31702777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Basically the more we know about these goals the better equipped</a:t>
            </a:r>
            <a:r>
              <a:rPr lang="en-AU" sz="1800" baseline="0" dirty="0" smtClean="0"/>
              <a:t> we are to tackle the world’s biggest challenges both locally and globally.</a:t>
            </a:r>
          </a:p>
          <a:p>
            <a:endParaRPr lang="en-AU" sz="1800" b="0" i="0" dirty="0" smtClean="0">
              <a:effectLst/>
              <a:latin typeface="Lucida Grande"/>
              <a:ea typeface="Lucida Grande"/>
              <a:cs typeface="Lucida Grande"/>
              <a:sym typeface="Lucida Grande"/>
            </a:endParaRPr>
          </a:p>
          <a:p>
            <a:r>
              <a:rPr lang="en-AU" sz="1800" b="0" i="0" dirty="0" smtClean="0">
                <a:effectLst/>
                <a:latin typeface="Lucida Grande"/>
                <a:ea typeface="Lucida Grande"/>
                <a:cs typeface="Lucida Grande"/>
                <a:sym typeface="Lucida Grande"/>
              </a:rPr>
              <a:t>Anything we do</a:t>
            </a:r>
            <a:r>
              <a:rPr lang="en-AU" sz="1800" b="0" i="0" baseline="0" dirty="0" smtClean="0">
                <a:effectLst/>
                <a:latin typeface="Lucida Grande"/>
                <a:ea typeface="Lucida Grande"/>
                <a:cs typeface="Lucida Grande"/>
                <a:sym typeface="Lucida Grande"/>
              </a:rPr>
              <a:t> </a:t>
            </a:r>
            <a:r>
              <a:rPr lang="en-AU" sz="1800" b="0" i="0" dirty="0" smtClean="0">
                <a:effectLst/>
                <a:latin typeface="Lucida Grande"/>
                <a:ea typeface="Lucida Grande"/>
                <a:cs typeface="Lucida Grande"/>
                <a:sym typeface="Lucida Grande"/>
              </a:rPr>
              <a:t>should be in support of this framework</a:t>
            </a:r>
            <a:r>
              <a:rPr lang="en-AU" sz="1800" b="0" i="0" baseline="0" dirty="0" smtClean="0">
                <a:effectLst/>
                <a:latin typeface="Lucida Grande"/>
                <a:ea typeface="Lucida Grande"/>
                <a:cs typeface="Lucida Grande"/>
                <a:sym typeface="Lucida Grande"/>
              </a:rPr>
              <a:t> </a:t>
            </a:r>
            <a:r>
              <a:rPr lang="en-AU" sz="1800" b="0" i="0" dirty="0" smtClean="0">
                <a:effectLst/>
                <a:latin typeface="Lucida Grande"/>
                <a:ea typeface="Lucida Grande"/>
                <a:cs typeface="Lucida Grande"/>
                <a:sym typeface="Lucida Grande"/>
              </a:rPr>
              <a:t>and we can keep our people, businesses and governments accountable to these goals to see an end to poverty, reduce inequality and ensure environmental sustainability by 2030...</a:t>
            </a:r>
            <a:endParaRPr lang="en-AU" sz="1800" dirty="0"/>
          </a:p>
        </p:txBody>
      </p:sp>
    </p:spTree>
    <p:extLst>
      <p:ext uri="{BB962C8B-B14F-4D97-AF65-F5344CB8AC3E}">
        <p14:creationId xmlns:p14="http://schemas.microsoft.com/office/powerpoint/2010/main" val="344485856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To</a:t>
            </a:r>
            <a:r>
              <a:rPr lang="en-AU" sz="1800" baseline="0" dirty="0" smtClean="0"/>
              <a:t> help launch the Global Goals at the United Nations General Assembly at the end of September last year there was a massive effort to get the Global Goals seen by as many people as possible through radio, SMS, TV, film and more… This project was called Project Everyone and I hope you can help share the Global with others after today!</a:t>
            </a:r>
            <a:endParaRPr lang="en-AU" sz="1800" dirty="0"/>
          </a:p>
        </p:txBody>
      </p:sp>
    </p:spTree>
    <p:extLst>
      <p:ext uri="{BB962C8B-B14F-4D97-AF65-F5344CB8AC3E}">
        <p14:creationId xmlns:p14="http://schemas.microsoft.com/office/powerpoint/2010/main" val="7971087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The</a:t>
            </a:r>
            <a:r>
              <a:rPr lang="en-AU" sz="1600" baseline="0" dirty="0" smtClean="0"/>
              <a:t> effort for the Global Goals to been seen by every student in the world is called the World’s Largest Lesson. Last year there was a huge reach but we need EVERYONE to have heard about the Global Goals in schools. Each year it comes out in September around the time of the United Nations General Assembly and highlights the goals and what we can do to take action!</a:t>
            </a:r>
            <a:endParaRPr lang="en-AU" sz="1600" dirty="0"/>
          </a:p>
        </p:txBody>
      </p:sp>
    </p:spTree>
    <p:extLst>
      <p:ext uri="{BB962C8B-B14F-4D97-AF65-F5344CB8AC3E}">
        <p14:creationId xmlns:p14="http://schemas.microsoft.com/office/powerpoint/2010/main" val="23460659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b="0" dirty="0" smtClean="0">
                <a:solidFill>
                  <a:schemeClr val="tx1"/>
                </a:solidFill>
              </a:rPr>
              <a:t>Introduction</a:t>
            </a:r>
            <a:r>
              <a:rPr lang="en-AU" sz="1600" b="0" baseline="0" dirty="0" smtClean="0">
                <a:solidFill>
                  <a:schemeClr val="tx1"/>
                </a:solidFill>
              </a:rPr>
              <a:t> v</a:t>
            </a:r>
            <a:r>
              <a:rPr lang="en-AU" sz="1600" b="0" dirty="0" smtClean="0">
                <a:solidFill>
                  <a:schemeClr val="tx1"/>
                </a:solidFill>
              </a:rPr>
              <a:t>ideo for the World’s Largest Lesson in 2016 from Emma Watson: </a:t>
            </a:r>
            <a:r>
              <a:rPr lang="en-AU" sz="1600" b="0" dirty="0" smtClean="0">
                <a:hlinkClick r:id="rId3"/>
              </a:rPr>
              <a:t>https://vimeo.com/174213067</a:t>
            </a:r>
            <a:r>
              <a:rPr lang="en-AU" sz="1600" b="0" dirty="0" smtClean="0"/>
              <a:t> </a:t>
            </a:r>
          </a:p>
        </p:txBody>
      </p:sp>
    </p:spTree>
    <p:extLst>
      <p:ext uri="{BB962C8B-B14F-4D97-AF65-F5344CB8AC3E}">
        <p14:creationId xmlns:p14="http://schemas.microsoft.com/office/powerpoint/2010/main" val="12914814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The World’s Largest Lesson for this year:</a:t>
            </a:r>
            <a:r>
              <a:rPr lang="en-AU" sz="1600" baseline="0" dirty="0" smtClean="0"/>
              <a:t> From Where I Stand - a look at the Global Goals, what are they, what actions we can take and a focus on gender equality with an important task in the lesson…</a:t>
            </a:r>
            <a:endParaRPr lang="en-AU" sz="1600" dirty="0"/>
          </a:p>
        </p:txBody>
      </p:sp>
    </p:spTree>
    <p:extLst>
      <p:ext uri="{BB962C8B-B14F-4D97-AF65-F5344CB8AC3E}">
        <p14:creationId xmlns:p14="http://schemas.microsoft.com/office/powerpoint/2010/main" val="255035605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For</a:t>
            </a:r>
            <a:r>
              <a:rPr lang="en-AU" sz="1600" baseline="0" dirty="0" smtClean="0"/>
              <a:t> this lesson we will focus on Global Goal number 5 - Gender Equality. You can do lots of lesson plans on any of the other Global Goals as well if you wish, just visit http://worldslargestlesson.globalgoals.org/ </a:t>
            </a:r>
            <a:endParaRPr lang="en-AU" sz="1600" dirty="0"/>
          </a:p>
        </p:txBody>
      </p:sp>
    </p:spTree>
    <p:extLst>
      <p:ext uri="{BB962C8B-B14F-4D97-AF65-F5344CB8AC3E}">
        <p14:creationId xmlns:p14="http://schemas.microsoft.com/office/powerpoint/2010/main" val="1628926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Please stand up if you think there is gender</a:t>
            </a:r>
            <a:r>
              <a:rPr lang="en-AU" sz="1600" baseline="0" dirty="0" smtClean="0"/>
              <a:t> </a:t>
            </a:r>
            <a:r>
              <a:rPr lang="en-AU" sz="1600" u="sng" baseline="0" dirty="0" smtClean="0"/>
              <a:t>in</a:t>
            </a:r>
            <a:r>
              <a:rPr lang="en-AU" sz="1600" baseline="0" dirty="0" smtClean="0"/>
              <a:t>equality in the world? </a:t>
            </a:r>
          </a:p>
          <a:p>
            <a:r>
              <a:rPr lang="en-AU" sz="1600" baseline="0" dirty="0" smtClean="0"/>
              <a:t>Let me know why you think there is or isn’t gender inequality in the world… </a:t>
            </a:r>
            <a:endParaRPr lang="en-AU" sz="1600" dirty="0"/>
          </a:p>
        </p:txBody>
      </p:sp>
    </p:spTree>
    <p:extLst>
      <p:ext uri="{BB962C8B-B14F-4D97-AF65-F5344CB8AC3E}">
        <p14:creationId xmlns:p14="http://schemas.microsoft.com/office/powerpoint/2010/main" val="2848679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600" b="0" dirty="0" smtClean="0"/>
              <a:t>Throughout the presentation start cooking up questions about being an effective global</a:t>
            </a:r>
            <a:r>
              <a:rPr lang="en-AU" sz="1600" b="0" baseline="0" dirty="0" smtClean="0"/>
              <a:t> citizen and be sure to ask me, yourself and others</a:t>
            </a:r>
            <a:endParaRPr kumimoji="0" lang="en-AU" sz="1600" b="0" i="0" u="none" strike="noStrike" cap="none" spc="0" normalizeH="0" baseline="0" dirty="0" smtClean="0">
              <a:ln>
                <a:noFill/>
              </a:ln>
              <a:solidFill>
                <a:srgbClr val="000000"/>
              </a:solidFill>
              <a:effectLst/>
              <a:uFillTx/>
              <a:sym typeface="Helvetica"/>
            </a:endParaRPr>
          </a:p>
        </p:txBody>
      </p:sp>
    </p:spTree>
    <p:extLst>
      <p:ext uri="{BB962C8B-B14F-4D97-AF65-F5344CB8AC3E}">
        <p14:creationId xmlns:p14="http://schemas.microsoft.com/office/powerpoint/2010/main" val="1622750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With the person next to you discuss the following questions… </a:t>
            </a:r>
            <a:r>
              <a:rPr lang="en-AU" sz="1600" i="1" dirty="0" smtClean="0"/>
              <a:t>(give the questions one at a time giving</a:t>
            </a:r>
            <a:r>
              <a:rPr lang="en-AU" sz="1600" i="1" baseline="0" dirty="0" smtClean="0"/>
              <a:t> participants 1-2 minutes  to discuss each one)</a:t>
            </a:r>
            <a:endParaRPr lang="en-AU" sz="1600" i="1" dirty="0"/>
          </a:p>
        </p:txBody>
      </p:sp>
    </p:spTree>
    <p:extLst>
      <p:ext uri="{BB962C8B-B14F-4D97-AF65-F5344CB8AC3E}">
        <p14:creationId xmlns:p14="http://schemas.microsoft.com/office/powerpoint/2010/main" val="179845361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smtClean="0"/>
              <a:t>These a few steps I made for</a:t>
            </a:r>
            <a:r>
              <a:rPr lang="en-US" sz="1600" baseline="0" dirty="0" smtClean="0"/>
              <a:t> a </a:t>
            </a:r>
            <a:r>
              <a:rPr lang="en-US" sz="1600" baseline="0" dirty="0" err="1" smtClean="0"/>
              <a:t>TEDx</a:t>
            </a:r>
            <a:r>
              <a:rPr lang="en-US" sz="1600" baseline="0" dirty="0" smtClean="0"/>
              <a:t> talk I gave in Dubai in Oct 2016 looking at how males can support gender equality - here is a very brief summary of ideas and actions</a:t>
            </a:r>
            <a:endParaRPr lang="en-US" sz="1600" dirty="0" smtClean="0"/>
          </a:p>
        </p:txBody>
      </p:sp>
    </p:spTree>
    <p:extLst>
      <p:ext uri="{BB962C8B-B14F-4D97-AF65-F5344CB8AC3E}">
        <p14:creationId xmlns:p14="http://schemas.microsoft.com/office/powerpoint/2010/main" val="5517416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44500" eaLnBrk="1" fontAlgn="auto" latinLnBrk="0" hangingPunct="1">
              <a:lnSpc>
                <a:spcPct val="100000"/>
              </a:lnSpc>
              <a:spcBef>
                <a:spcPts val="0"/>
              </a:spcBef>
              <a:spcAft>
                <a:spcPts val="0"/>
              </a:spcAft>
              <a:buClrTx/>
              <a:buSzTx/>
              <a:buFontTx/>
              <a:buNone/>
              <a:tabLst/>
              <a:defRPr/>
            </a:pPr>
            <a:r>
              <a:rPr lang="en-AU" baseline="0" dirty="0" smtClean="0"/>
              <a:t>Link to Global Girls Spice Girls video from Project Everyone </a:t>
            </a:r>
            <a:endParaRPr lang="en-AU" dirty="0" smtClean="0"/>
          </a:p>
        </p:txBody>
      </p:sp>
    </p:spTree>
    <p:extLst>
      <p:ext uri="{BB962C8B-B14F-4D97-AF65-F5344CB8AC3E}">
        <p14:creationId xmlns:p14="http://schemas.microsoft.com/office/powerpoint/2010/main" val="84170427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Please turn on your mobile phone or open your laptop and take note of these social</a:t>
            </a:r>
            <a:r>
              <a:rPr lang="en-AU" sz="1600" baseline="0" dirty="0" smtClean="0"/>
              <a:t> media links…</a:t>
            </a:r>
          </a:p>
          <a:p>
            <a:r>
              <a:rPr lang="en-AU" sz="1600" baseline="0" dirty="0" smtClean="0"/>
              <a:t>If ok with the teacher and your classmates, you can take photos of you participating in the World’s Largest Lesson and post them online tagging the World’s Largest Lesson so they can see you and your country is participating!</a:t>
            </a:r>
          </a:p>
          <a:p>
            <a:r>
              <a:rPr lang="en-AU" sz="1600" baseline="0" dirty="0" smtClean="0"/>
              <a:t>You will also need to connect to your phone or laptop later to do the online survey.</a:t>
            </a:r>
            <a:endParaRPr lang="en-AU" sz="1600" dirty="0"/>
          </a:p>
        </p:txBody>
      </p:sp>
    </p:spTree>
    <p:extLst>
      <p:ext uri="{BB962C8B-B14F-4D97-AF65-F5344CB8AC3E}">
        <p14:creationId xmlns:p14="http://schemas.microsoft.com/office/powerpoint/2010/main" val="144061885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Get out your phone, laptop or anyway to access the internet</a:t>
            </a:r>
            <a:r>
              <a:rPr lang="en-AU" sz="1600" baseline="0" dirty="0" smtClean="0"/>
              <a:t> and go to any of the following…</a:t>
            </a:r>
          </a:p>
          <a:p>
            <a:r>
              <a:rPr lang="en-AU" sz="1600" baseline="0" dirty="0" smtClean="0"/>
              <a:t>https://worldslargestlesson.globalgoals.org/FromWhereIStand/ </a:t>
            </a:r>
          </a:p>
          <a:p>
            <a:r>
              <a:rPr lang="en-AU" sz="1600" dirty="0" smtClean="0"/>
              <a:t>https://goo.gl/BwiWEY</a:t>
            </a:r>
          </a:p>
          <a:p>
            <a:r>
              <a:rPr lang="en-AU" sz="1600" dirty="0" smtClean="0"/>
              <a:t>Or look up World’s Largest Lesson on the web and go through to the survey on gender equality</a:t>
            </a:r>
            <a:endParaRPr lang="en-AU" sz="1600" dirty="0"/>
          </a:p>
        </p:txBody>
      </p:sp>
    </p:spTree>
    <p:extLst>
      <p:ext uri="{BB962C8B-B14F-4D97-AF65-F5344CB8AC3E}">
        <p14:creationId xmlns:p14="http://schemas.microsoft.com/office/powerpoint/2010/main" val="167933083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No matter what you need to get to this page and then click on the orange</a:t>
            </a:r>
            <a:r>
              <a:rPr lang="en-AU" sz="1600" baseline="0" dirty="0" smtClean="0"/>
              <a:t> </a:t>
            </a:r>
            <a:r>
              <a:rPr lang="en-AU" sz="1600" dirty="0" smtClean="0"/>
              <a:t>+ Participate button.</a:t>
            </a:r>
            <a:endParaRPr lang="en-AU" sz="1600" dirty="0"/>
          </a:p>
        </p:txBody>
      </p:sp>
    </p:spTree>
    <p:extLst>
      <p:ext uri="{BB962C8B-B14F-4D97-AF65-F5344CB8AC3E}">
        <p14:creationId xmlns:p14="http://schemas.microsoft.com/office/powerpoint/2010/main" val="62402227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Sign in either individually or as a whole class</a:t>
            </a:r>
            <a:endParaRPr lang="en-AU" sz="1600" dirty="0"/>
          </a:p>
        </p:txBody>
      </p:sp>
    </p:spTree>
    <p:extLst>
      <p:ext uri="{BB962C8B-B14F-4D97-AF65-F5344CB8AC3E}">
        <p14:creationId xmlns:p14="http://schemas.microsoft.com/office/powerpoint/2010/main" val="389256671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Fill out some basic details and then answer the questions in the survey about the gender of the decision</a:t>
            </a:r>
            <a:r>
              <a:rPr lang="en-AU" sz="1600" baseline="0" dirty="0" smtClean="0"/>
              <a:t>-makers in your life, community and country…</a:t>
            </a:r>
          </a:p>
          <a:p>
            <a:endParaRPr lang="en-AU" sz="1600" baseline="0" dirty="0" smtClean="0"/>
          </a:p>
          <a:p>
            <a:r>
              <a:rPr lang="en-AU" sz="1600" baseline="0" dirty="0" smtClean="0"/>
              <a:t>As you answer, the ratio of female and male will be calculated for you.</a:t>
            </a:r>
          </a:p>
          <a:p>
            <a:endParaRPr lang="en-AU" sz="1600" baseline="0" dirty="0" smtClean="0"/>
          </a:p>
          <a:p>
            <a:r>
              <a:rPr lang="en-AU" sz="1600" baseline="0" dirty="0" smtClean="0"/>
              <a:t>Submit your answers.</a:t>
            </a:r>
            <a:endParaRPr lang="en-AU" sz="1600" dirty="0"/>
          </a:p>
        </p:txBody>
      </p:sp>
    </p:spTree>
    <p:extLst>
      <p:ext uri="{BB962C8B-B14F-4D97-AF65-F5344CB8AC3E}">
        <p14:creationId xmlns:p14="http://schemas.microsoft.com/office/powerpoint/2010/main" val="387391035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Here are</a:t>
            </a:r>
            <a:r>
              <a:rPr lang="en-AU" sz="1600" baseline="0" dirty="0" smtClean="0"/>
              <a:t> the survey questions…</a:t>
            </a:r>
            <a:endParaRPr lang="en-AU" sz="1600" dirty="0"/>
          </a:p>
        </p:txBody>
      </p:sp>
    </p:spTree>
    <p:extLst>
      <p:ext uri="{BB962C8B-B14F-4D97-AF65-F5344CB8AC3E}">
        <p14:creationId xmlns:p14="http://schemas.microsoft.com/office/powerpoint/2010/main" val="15301290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Take</a:t>
            </a:r>
            <a:r>
              <a:rPr lang="en-AU" sz="1600" baseline="0" dirty="0" smtClean="0"/>
              <a:t> note of your final ratio as you submit your results</a:t>
            </a:r>
            <a:endParaRPr lang="en-AU" sz="1600" dirty="0"/>
          </a:p>
        </p:txBody>
      </p:sp>
    </p:spTree>
    <p:extLst>
      <p:ext uri="{BB962C8B-B14F-4D97-AF65-F5344CB8AC3E}">
        <p14:creationId xmlns:p14="http://schemas.microsoft.com/office/powerpoint/2010/main" val="3945914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sz="1600" i="0" baseline="0" dirty="0" smtClean="0"/>
              <a:t>Let us see what we want to learn or expecations we have for today and on global citizenship</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FEFC5E-E15E-41DB-8638-46D4E358F7E1}" type="slidenum">
              <a:rPr lang="da-DK" smtClean="0"/>
              <a:pPr/>
              <a:t>14</a:t>
            </a:fld>
            <a:endParaRPr lang="da-DK"/>
          </a:p>
        </p:txBody>
      </p:sp>
    </p:spTree>
    <p:extLst>
      <p:ext uri="{BB962C8B-B14F-4D97-AF65-F5344CB8AC3E}">
        <p14:creationId xmlns:p14="http://schemas.microsoft.com/office/powerpoint/2010/main" val="3561826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Share your results on</a:t>
            </a:r>
            <a:r>
              <a:rPr lang="en-AU" sz="1600" baseline="0" dirty="0" smtClean="0"/>
              <a:t> social media to show and compare with others from around the world</a:t>
            </a:r>
            <a:endParaRPr lang="en-AU" sz="1600" dirty="0"/>
          </a:p>
        </p:txBody>
      </p:sp>
    </p:spTree>
    <p:extLst>
      <p:ext uri="{BB962C8B-B14F-4D97-AF65-F5344CB8AC3E}">
        <p14:creationId xmlns:p14="http://schemas.microsoft.com/office/powerpoint/2010/main" val="11419856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Once you have submitted your survey results and shared them be sure</a:t>
            </a:r>
            <a:r>
              <a:rPr lang="en-AU" sz="1600" baseline="0" dirty="0" smtClean="0"/>
              <a:t> to look at the interactive map on the site to see the gender ratio of other students from around the world…</a:t>
            </a:r>
            <a:endParaRPr lang="en-AU" sz="1600" dirty="0"/>
          </a:p>
        </p:txBody>
      </p:sp>
    </p:spTree>
    <p:extLst>
      <p:ext uri="{BB962C8B-B14F-4D97-AF65-F5344CB8AC3E}">
        <p14:creationId xmlns:p14="http://schemas.microsoft.com/office/powerpoint/2010/main" val="221381861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As a class or small groups or in pairs have the students discuss the following questions…</a:t>
            </a:r>
            <a:endParaRPr lang="en-AU" sz="1600" i="1" dirty="0"/>
          </a:p>
        </p:txBody>
      </p:sp>
    </p:spTree>
    <p:extLst>
      <p:ext uri="{BB962C8B-B14F-4D97-AF65-F5344CB8AC3E}">
        <p14:creationId xmlns:p14="http://schemas.microsoft.com/office/powerpoint/2010/main" val="231940412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Resources on the World’s Largest Lesson website http://worldslargestlesson.globalgoals.org/</a:t>
            </a:r>
            <a:r>
              <a:rPr lang="en-AU" baseline="0" dirty="0" smtClean="0"/>
              <a:t> </a:t>
            </a:r>
            <a:endParaRPr lang="en-AU" dirty="0"/>
          </a:p>
        </p:txBody>
      </p:sp>
    </p:spTree>
    <p:extLst>
      <p:ext uri="{BB962C8B-B14F-4D97-AF65-F5344CB8AC3E}">
        <p14:creationId xmlns:p14="http://schemas.microsoft.com/office/powerpoint/2010/main" val="97537086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Reflect back on the Global</a:t>
            </a:r>
            <a:r>
              <a:rPr lang="en-AU" sz="1600" baseline="0" dirty="0" smtClean="0"/>
              <a:t> Goals from the start of the lesson and see how easy and important it can be to take action working towards achieving the Global Goals </a:t>
            </a:r>
            <a:endParaRPr lang="en-AU" sz="1600" dirty="0"/>
          </a:p>
        </p:txBody>
      </p:sp>
    </p:spTree>
    <p:extLst>
      <p:ext uri="{BB962C8B-B14F-4D97-AF65-F5344CB8AC3E}">
        <p14:creationId xmlns:p14="http://schemas.microsoft.com/office/powerpoint/2010/main" val="235385299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Thank you for participating in the World’s Largest Lesson for this year.</a:t>
            </a:r>
            <a:r>
              <a:rPr lang="en-AU" sz="1600" baseline="0" dirty="0" smtClean="0"/>
              <a:t> The statistics collected from this survey will be used at significant UN meetings and with governments to work on gender equality and ensure a better balance of decision-makers in our communities and countries…</a:t>
            </a:r>
            <a:endParaRPr lang="en-AU" sz="1600" dirty="0"/>
          </a:p>
        </p:txBody>
      </p:sp>
    </p:spTree>
    <p:extLst>
      <p:ext uri="{BB962C8B-B14F-4D97-AF65-F5344CB8AC3E}">
        <p14:creationId xmlns:p14="http://schemas.microsoft.com/office/powerpoint/2010/main" val="259712499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44500" eaLnBrk="1" fontAlgn="auto" latinLnBrk="0" hangingPunct="1">
              <a:lnSpc>
                <a:spcPct val="100000"/>
              </a:lnSpc>
              <a:spcBef>
                <a:spcPts val="0"/>
              </a:spcBef>
              <a:spcAft>
                <a:spcPts val="0"/>
              </a:spcAft>
              <a:buClrTx/>
              <a:buSzTx/>
              <a:buFontTx/>
              <a:buNone/>
              <a:tabLst/>
              <a:defRPr/>
            </a:pPr>
            <a:r>
              <a:rPr lang="en-AU" sz="1600" dirty="0" smtClean="0"/>
              <a:t>Here are some final resources,</a:t>
            </a:r>
            <a:r>
              <a:rPr lang="en-AU" sz="1600" baseline="0" dirty="0" smtClean="0"/>
              <a:t> sources of learning and more ways to take action:</a:t>
            </a:r>
          </a:p>
          <a:p>
            <a:pPr marL="0" marR="0" indent="0" defTabSz="444500" eaLnBrk="1" fontAlgn="auto" latinLnBrk="0" hangingPunct="1">
              <a:lnSpc>
                <a:spcPct val="100000"/>
              </a:lnSpc>
              <a:spcBef>
                <a:spcPts val="0"/>
              </a:spcBef>
              <a:spcAft>
                <a:spcPts val="0"/>
              </a:spcAft>
              <a:buClrTx/>
              <a:buSzTx/>
              <a:buFontTx/>
              <a:buNone/>
              <a:tabLst/>
              <a:defRPr/>
            </a:pPr>
            <a:r>
              <a:rPr lang="en-AU" sz="1600" b="0" i="0" u="none" strike="noStrike" baseline="0" dirty="0" smtClean="0">
                <a:latin typeface="Lucida Grande"/>
                <a:ea typeface="Lucida Grande"/>
                <a:cs typeface="Lucida Grande"/>
                <a:sym typeface="Lucida Grande"/>
              </a:rPr>
              <a:t>World’s Largest Lesson, Global Goals, </a:t>
            </a:r>
            <a:r>
              <a:rPr lang="en-AU" sz="1600" b="0" i="0" u="none" strike="noStrike" baseline="0" dirty="0" err="1" smtClean="0">
                <a:latin typeface="Lucida Grande"/>
                <a:ea typeface="Lucida Grande"/>
                <a:cs typeface="Lucida Grande"/>
                <a:sym typeface="Lucida Grande"/>
              </a:rPr>
              <a:t>HeForShe</a:t>
            </a:r>
            <a:r>
              <a:rPr lang="en-AU" sz="1600" b="0" i="0" u="none" strike="noStrike" baseline="0" dirty="0" smtClean="0">
                <a:latin typeface="Lucida Grande"/>
                <a:ea typeface="Lucida Grande"/>
                <a:cs typeface="Lucida Grande"/>
                <a:sym typeface="Lucida Grande"/>
              </a:rPr>
              <a:t>, UN Women and UNICEF </a:t>
            </a:r>
          </a:p>
        </p:txBody>
      </p:sp>
    </p:spTree>
    <p:extLst>
      <p:ext uri="{BB962C8B-B14F-4D97-AF65-F5344CB8AC3E}">
        <p14:creationId xmlns:p14="http://schemas.microsoft.com/office/powerpoint/2010/main" val="199509619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In Australia</a:t>
            </a:r>
            <a:r>
              <a:rPr lang="en-AU" sz="1600" baseline="0" dirty="0" smtClean="0"/>
              <a:t> we have the Campaign for Australian Aid which is aiming to create more awareness around the importance of Australian Aid and to see Australian Aid increase on some of the lowest investments in the Australian Aid budget for decades</a:t>
            </a:r>
            <a:endParaRPr lang="en-AU" sz="1600" dirty="0"/>
          </a:p>
        </p:txBody>
      </p:sp>
    </p:spTree>
    <p:extLst>
      <p:ext uri="{BB962C8B-B14F-4D97-AF65-F5344CB8AC3E}">
        <p14:creationId xmlns:p14="http://schemas.microsoft.com/office/powerpoint/2010/main" val="5348840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The Campaign</a:t>
            </a:r>
            <a:r>
              <a:rPr lang="en-AU" sz="1600" baseline="0" dirty="0" smtClean="0"/>
              <a:t> for Australian Aid consists of a huge coalition of organisations, businesses, faith groups and more - all supporting Australia to be the giving and generous country and people we pride ourselves on being</a:t>
            </a:r>
            <a:endParaRPr lang="en-AU" sz="1600" dirty="0"/>
          </a:p>
        </p:txBody>
      </p:sp>
    </p:spTree>
    <p:extLst>
      <p:ext uri="{BB962C8B-B14F-4D97-AF65-F5344CB8AC3E}">
        <p14:creationId xmlns:p14="http://schemas.microsoft.com/office/powerpoint/2010/main" val="183682985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AU" dirty="0" smtClean="0"/>
              <a:t>And this is</a:t>
            </a:r>
            <a:r>
              <a:rPr lang="en-AU" baseline="0" dirty="0" smtClean="0"/>
              <a:t> why aid and development agencies and organisations have come together with a unified voice in Australia. A recent cut of $11 billion dollars to the Australian Aid budget!</a:t>
            </a:r>
            <a:endParaRPr dirty="0"/>
          </a:p>
        </p:txBody>
      </p:sp>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924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On a </a:t>
            </a:r>
            <a:r>
              <a:rPr lang="en-AU" sz="1600" dirty="0" err="1" smtClean="0"/>
              <a:t>stickynote</a:t>
            </a:r>
            <a:r>
              <a:rPr lang="en-AU" sz="1600" dirty="0" smtClean="0"/>
              <a:t> write</a:t>
            </a:r>
            <a:r>
              <a:rPr lang="en-AU" sz="1600" baseline="0" dirty="0" smtClean="0"/>
              <a:t> something you want to learn today or something you hope to get out of this presentation or in regards to global citizenship - an expectation.</a:t>
            </a:r>
          </a:p>
          <a:p>
            <a:endParaRPr lang="en-AU" sz="1600" baseline="0" dirty="0" smtClean="0"/>
          </a:p>
          <a:p>
            <a:r>
              <a:rPr lang="en-AU" sz="1600" baseline="0" dirty="0" smtClean="0"/>
              <a:t>On the wall or board or somewhere stick your expectation under one of these headings → unmet, partially met and met.</a:t>
            </a:r>
          </a:p>
          <a:p>
            <a:endParaRPr lang="en-AU" sz="1600" baseline="0" dirty="0" smtClean="0"/>
          </a:p>
          <a:p>
            <a:r>
              <a:rPr lang="en-AU" sz="1600" baseline="0" dirty="0" smtClean="0"/>
              <a:t>By the end of the presentation, lesson or week revisit your expectation and see if you can now move it across the spectrum to partially met or hopefully, met. Any unmet expectations would be good to address and investigate.</a:t>
            </a:r>
            <a:endParaRPr lang="en-AU" sz="1600" dirty="0"/>
          </a:p>
        </p:txBody>
      </p:sp>
    </p:spTree>
    <p:extLst>
      <p:ext uri="{BB962C8B-B14F-4D97-AF65-F5344CB8AC3E}">
        <p14:creationId xmlns:p14="http://schemas.microsoft.com/office/powerpoint/2010/main" val="180339967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AU" dirty="0" smtClean="0"/>
              <a:t>Australia</a:t>
            </a:r>
            <a:r>
              <a:rPr lang="en-AU" baseline="0" dirty="0" smtClean="0"/>
              <a:t> is now at it’s least generous in the Australian Aid budget in over 40 years. By the end of the last cuts Australia will be only giving 22c in $100 to world’s most impoverished communities… Just 0.22% of Gross National Income (GNI)</a:t>
            </a:r>
            <a:endParaRPr dirty="0"/>
          </a:p>
        </p:txBody>
      </p:sp>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7978646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AU" dirty="0" smtClean="0"/>
              <a:t>We are also quickly losing pace on the rest of the world</a:t>
            </a:r>
            <a:r>
              <a:rPr lang="en-AU" baseline="0" dirty="0" smtClean="0"/>
              <a:t> and one country to point out in this list is the UK who have committed and reached 0.7% of GNI despite a poorer performing economy than Australia but the UK has put in policy this commitment knowing that it shouldn’t be a political football and to not ‘balance the budget on the backs of the world’s poorest people’ as they stated.</a:t>
            </a:r>
            <a:endParaRPr dirty="0"/>
          </a:p>
        </p:txBody>
      </p:sp>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9092581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AU" dirty="0" smtClean="0"/>
              <a:t>And this is the biggest concern, that the public sentiment on cutting the Australian</a:t>
            </a:r>
            <a:r>
              <a:rPr lang="en-AU" baseline="0" dirty="0" smtClean="0"/>
              <a:t> Aid budget is ok and this goes across all voters from all the parties…</a:t>
            </a:r>
            <a:endParaRPr dirty="0"/>
          </a:p>
        </p:txBody>
      </p:sp>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971627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8" name="Shape 27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50000"/>
              </a:lnSpc>
              <a:spcBef>
                <a:spcPts val="0"/>
              </a:spcBef>
              <a:buClr>
                <a:schemeClr val="dk1"/>
              </a:buClr>
              <a:buSzPct val="25000"/>
              <a:buFont typeface="Arial"/>
              <a:buNone/>
            </a:pPr>
            <a:r>
              <a:rPr lang="en" sz="1400" b="0" i="0" u="none" strike="noStrike" cap="none" baseline="0" dirty="0" smtClean="0">
                <a:solidFill>
                  <a:schemeClr val="dk1"/>
                </a:solidFill>
                <a:latin typeface="Calibri"/>
                <a:ea typeface="Calibri"/>
                <a:cs typeface="Calibri"/>
                <a:sym typeface="Calibri"/>
              </a:rPr>
              <a:t>So we need to reshape theconversation</a:t>
            </a:r>
          </a:p>
          <a:p>
            <a:pPr marL="0" marR="0" lvl="0" indent="0" algn="l" rtl="0">
              <a:lnSpc>
                <a:spcPct val="150000"/>
              </a:lnSpc>
              <a:spcBef>
                <a:spcPts val="0"/>
              </a:spcBef>
              <a:buClr>
                <a:schemeClr val="dk1"/>
              </a:buClr>
              <a:buSzPct val="25000"/>
              <a:buFont typeface="Arial"/>
              <a:buNone/>
            </a:pPr>
            <a:r>
              <a:rPr lang="en" sz="1400" b="0" i="0" u="none" strike="noStrike" cap="none" baseline="0" dirty="0" smtClean="0">
                <a:solidFill>
                  <a:schemeClr val="dk1"/>
                </a:solidFill>
                <a:latin typeface="Calibri"/>
                <a:ea typeface="Calibri"/>
                <a:cs typeface="Calibri"/>
                <a:sym typeface="Calibri"/>
              </a:rPr>
              <a:t>it’s </a:t>
            </a:r>
            <a:r>
              <a:rPr lang="en" sz="1400" b="0" i="0" u="none" strike="noStrike" cap="none" baseline="0" dirty="0">
                <a:solidFill>
                  <a:schemeClr val="dk1"/>
                </a:solidFill>
                <a:latin typeface="Calibri"/>
                <a:ea typeface="Calibri"/>
                <a:cs typeface="Calibri"/>
                <a:sym typeface="Calibri"/>
              </a:rPr>
              <a:t>a positive, lighthouse approach - intentionally bold not defensive </a:t>
            </a:r>
          </a:p>
          <a:p>
            <a:pPr marL="0" marR="0" lvl="0" indent="0" algn="l" rtl="0">
              <a:lnSpc>
                <a:spcPct val="150000"/>
              </a:lnSpc>
              <a:spcBef>
                <a:spcPts val="0"/>
              </a:spcBef>
              <a:buClr>
                <a:schemeClr val="dk1"/>
              </a:buClr>
              <a:buSzPct val="25000"/>
              <a:buFont typeface="Arial"/>
              <a:buNone/>
            </a:pPr>
            <a:r>
              <a:rPr lang="en" sz="1400" b="0" i="0" u="none" strike="noStrike" cap="none" baseline="0" dirty="0">
                <a:solidFill>
                  <a:schemeClr val="dk1"/>
                </a:solidFill>
                <a:latin typeface="Calibri"/>
                <a:ea typeface="Calibri"/>
                <a:cs typeface="Calibri"/>
                <a:sym typeface="Calibri"/>
              </a:rPr>
              <a:t>not </a:t>
            </a:r>
            <a:r>
              <a:rPr lang="en" sz="1400" b="0" i="0" u="none" strike="noStrike" cap="none" baseline="0" dirty="0" smtClean="0">
                <a:solidFill>
                  <a:schemeClr val="dk1"/>
                </a:solidFill>
                <a:latin typeface="Calibri"/>
                <a:ea typeface="Calibri"/>
                <a:cs typeface="Calibri"/>
                <a:sym typeface="Calibri"/>
              </a:rPr>
              <a:t>something </a:t>
            </a:r>
            <a:r>
              <a:rPr lang="en" sz="1400" b="0" i="0" u="none" strike="noStrike" cap="none" baseline="0" dirty="0">
                <a:solidFill>
                  <a:schemeClr val="dk1"/>
                </a:solidFill>
                <a:latin typeface="Calibri"/>
                <a:ea typeface="Calibri"/>
                <a:cs typeface="Calibri"/>
                <a:sym typeface="Calibri"/>
              </a:rPr>
              <a:t>we don’t understand. </a:t>
            </a:r>
          </a:p>
          <a:p>
            <a:pPr marL="0" marR="0" lvl="0" indent="0" algn="l" rtl="0">
              <a:lnSpc>
                <a:spcPct val="150000"/>
              </a:lnSpc>
              <a:spcBef>
                <a:spcPts val="0"/>
              </a:spcBef>
              <a:buClr>
                <a:schemeClr val="dk1"/>
              </a:buClr>
              <a:buSzPct val="25000"/>
              <a:buFont typeface="Arial"/>
              <a:buNone/>
            </a:pPr>
            <a:r>
              <a:rPr lang="en" sz="1400" b="0" i="0" u="none" strike="noStrike" cap="none" baseline="0" dirty="0">
                <a:solidFill>
                  <a:schemeClr val="dk1"/>
                </a:solidFill>
                <a:latin typeface="Calibri"/>
                <a:ea typeface="Calibri"/>
                <a:cs typeface="Calibri"/>
                <a:sym typeface="Calibri"/>
              </a:rPr>
              <a:t>not a whinge fest - not even an appeal for $</a:t>
            </a:r>
          </a:p>
          <a:p>
            <a:pPr marL="0" marR="0" lvl="0" indent="0" algn="l" rtl="0">
              <a:lnSpc>
                <a:spcPct val="150000"/>
              </a:lnSpc>
              <a:spcBef>
                <a:spcPts val="0"/>
              </a:spcBef>
              <a:buClr>
                <a:schemeClr val="dk1"/>
              </a:buClr>
              <a:buSzPct val="25000"/>
              <a:buFont typeface="Calibri"/>
              <a:buNone/>
            </a:pPr>
            <a:r>
              <a:rPr lang="en" sz="1400" b="0" i="0" u="none" strike="noStrike" cap="none" baseline="0" dirty="0">
                <a:solidFill>
                  <a:schemeClr val="dk1"/>
                </a:solidFill>
                <a:latin typeface="Calibri"/>
                <a:ea typeface="Calibri"/>
                <a:cs typeface="Calibri"/>
                <a:sym typeface="Calibri"/>
              </a:rPr>
              <a:t>the ‘wealthy nation’ argument as well as any other economic arguments are flawed</a:t>
            </a:r>
          </a:p>
          <a:p>
            <a:pPr marL="0" marR="0" lvl="0" indent="0" algn="l" rtl="0">
              <a:lnSpc>
                <a:spcPct val="150000"/>
              </a:lnSpc>
              <a:spcBef>
                <a:spcPts val="0"/>
              </a:spcBef>
              <a:buClr>
                <a:schemeClr val="dk1"/>
              </a:buClr>
              <a:buSzPct val="25000"/>
              <a:buFont typeface="Calibri"/>
              <a:buNone/>
            </a:pPr>
            <a:r>
              <a:rPr lang="en" sz="1400" b="0" i="0" u="none" strike="noStrike" cap="none" baseline="0" dirty="0">
                <a:solidFill>
                  <a:schemeClr val="dk1"/>
                </a:solidFill>
                <a:latin typeface="Calibri"/>
                <a:ea typeface="Calibri"/>
                <a:cs typeface="Calibri"/>
                <a:sym typeface="Calibri"/>
              </a:rPr>
              <a:t>halt progress of the notion that being poor is natural. or somehow their fault for lack of skill, knowledge or effort. it is instead systemic exploitation -99%  human not environmental </a:t>
            </a:r>
          </a:p>
          <a:p>
            <a:pPr marL="0" marR="0" lvl="0" indent="0" algn="l" rtl="0">
              <a:lnSpc>
                <a:spcPct val="150000"/>
              </a:lnSpc>
              <a:spcBef>
                <a:spcPts val="0"/>
              </a:spcBef>
              <a:buClr>
                <a:schemeClr val="dk1"/>
              </a:buClr>
              <a:buSzPct val="25000"/>
              <a:buFont typeface="Calibri"/>
              <a:buNone/>
            </a:pPr>
            <a:r>
              <a:rPr lang="en" sz="1400" b="0" i="0" u="none" strike="noStrike" cap="none" baseline="0" dirty="0">
                <a:solidFill>
                  <a:schemeClr val="dk1"/>
                </a:solidFill>
                <a:latin typeface="Calibri"/>
                <a:ea typeface="Calibri"/>
                <a:cs typeface="Calibri"/>
                <a:sym typeface="Calibri"/>
              </a:rPr>
              <a:t>its what we want Australia’s brand to be. its our </a:t>
            </a:r>
            <a:r>
              <a:rPr lang="en" sz="1400" b="0" i="0" u="none" strike="noStrike" cap="none" baseline="0" dirty="0" smtClean="0">
                <a:solidFill>
                  <a:schemeClr val="dk1"/>
                </a:solidFill>
                <a:latin typeface="Calibri"/>
                <a:ea typeface="Calibri"/>
                <a:cs typeface="Calibri"/>
                <a:sym typeface="Calibri"/>
              </a:rPr>
              <a:t>values.</a:t>
            </a:r>
            <a:endParaRPr lang="en" sz="14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Calibri"/>
              <a:buNone/>
            </a:pPr>
            <a:r>
              <a:rPr lang="en-AU" sz="1200" b="0" i="0" u="none" strike="noStrike" cap="none" baseline="0" dirty="0" smtClean="0">
                <a:solidFill>
                  <a:schemeClr val="dk1"/>
                </a:solidFill>
                <a:latin typeface="Calibri"/>
                <a:ea typeface="Calibri"/>
                <a:cs typeface="Calibri"/>
                <a:sym typeface="Calibri"/>
              </a:rPr>
              <a:t>Be sure to check the Campaign for Australian Aid Communication Handbook for more details and join in the movement!</a:t>
            </a:r>
            <a:endParaRPr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364415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Be</a:t>
            </a:r>
            <a:r>
              <a:rPr lang="en-AU" sz="1800" baseline="0" dirty="0" smtClean="0"/>
              <a:t> sure to look up the Campaign for Australian Aid - https://australianaid.org/ and so as Australians we can say we’re for Australian Aid</a:t>
            </a:r>
            <a:endParaRPr lang="en-AU" sz="1800" dirty="0"/>
          </a:p>
        </p:txBody>
      </p:sp>
    </p:spTree>
    <p:extLst>
      <p:ext uri="{BB962C8B-B14F-4D97-AF65-F5344CB8AC3E}">
        <p14:creationId xmlns:p14="http://schemas.microsoft.com/office/powerpoint/2010/main" val="26037264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kumimoji="0" lang="en-AU" sz="1800" b="0" i="0" u="none" strike="noStrike" cap="none" spc="0" normalizeH="0" baseline="0" dirty="0" smtClean="0">
                <a:ln>
                  <a:noFill/>
                </a:ln>
                <a:solidFill>
                  <a:srgbClr val="000000"/>
                </a:solidFill>
                <a:effectLst/>
                <a:uFillTx/>
                <a:sym typeface="Helvetica"/>
              </a:rPr>
              <a:t>Remember to use this simple idea that were heard about at the start of the presentation and now let’s take a look as some of those good people with good ideas doing good things…</a:t>
            </a:r>
          </a:p>
        </p:txBody>
      </p:sp>
    </p:spTree>
    <p:extLst>
      <p:ext uri="{BB962C8B-B14F-4D97-AF65-F5344CB8AC3E}">
        <p14:creationId xmlns:p14="http://schemas.microsoft.com/office/powerpoint/2010/main" val="369779202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smtClean="0"/>
              <a:t>Check out the Teaspoons</a:t>
            </a:r>
            <a:r>
              <a:rPr lang="en-US" sz="1600" baseline="0" dirty="0" smtClean="0"/>
              <a:t> of Change website where you will find a bunch of different ways Teaspoons of Change can be used to create awareness and action towards having a positive impact in the world for people and the planet</a:t>
            </a:r>
            <a:endParaRPr lang="en-AU" sz="1600" dirty="0"/>
          </a:p>
        </p:txBody>
      </p:sp>
    </p:spTree>
    <p:extLst>
      <p:ext uri="{BB962C8B-B14F-4D97-AF65-F5344CB8AC3E}">
        <p14:creationId xmlns:p14="http://schemas.microsoft.com/office/powerpoint/2010/main" val="343982802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smtClean="0"/>
              <a:t>Be sure to take a look at the Teaspoons page with</a:t>
            </a:r>
            <a:r>
              <a:rPr lang="en-US" sz="1600" baseline="0" dirty="0" smtClean="0"/>
              <a:t> ideas for better choices, decisions and actions - then get on the Facebook page and share your own Teaspoons!</a:t>
            </a:r>
            <a:endParaRPr lang="en-AU" sz="1600" dirty="0"/>
          </a:p>
        </p:txBody>
      </p:sp>
    </p:spTree>
    <p:extLst>
      <p:ext uri="{BB962C8B-B14F-4D97-AF65-F5344CB8AC3E}">
        <p14:creationId xmlns:p14="http://schemas.microsoft.com/office/powerpoint/2010/main" val="382910104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A great way</a:t>
            </a:r>
            <a:r>
              <a:rPr lang="en-AU" sz="1600" baseline="0" dirty="0" smtClean="0"/>
              <a:t> to keep in touch with global citizen ideas and actions is to keep an eye on the interactive online resource from the Global Poverty Project who I helped start up back in 2009 and their online platform called Global Citizen - http://www.globalcitizen.org </a:t>
            </a:r>
          </a:p>
          <a:p>
            <a:endParaRPr lang="en-AU" sz="1600" baseline="0" dirty="0" smtClean="0"/>
          </a:p>
          <a:p>
            <a:r>
              <a:rPr lang="en-AU" sz="1600" baseline="0" dirty="0" smtClean="0"/>
              <a:t>With Global Citizen you can learn, interact, take action and even earn points which can then translate into tickets for music events like the Global Citizen Festival as was held in Central Park, New York this year with </a:t>
            </a:r>
            <a:r>
              <a:rPr lang="en-AU" sz="1600" baseline="0" dirty="0" err="1" smtClean="0"/>
              <a:t>Beyonce</a:t>
            </a:r>
            <a:r>
              <a:rPr lang="en-AU" sz="1600" baseline="0" dirty="0" smtClean="0"/>
              <a:t>, Pearl Jam, Coldplay, Ed </a:t>
            </a:r>
            <a:r>
              <a:rPr lang="en-AU" sz="1600" baseline="0" dirty="0" err="1" smtClean="0"/>
              <a:t>Sheeran</a:t>
            </a:r>
            <a:r>
              <a:rPr lang="en-AU" sz="1600" baseline="0" dirty="0" smtClean="0"/>
              <a:t> and more http://festival.globalcitizen.org/ </a:t>
            </a:r>
            <a:endParaRPr lang="en-AU" sz="1600" dirty="0"/>
          </a:p>
        </p:txBody>
      </p:sp>
    </p:spTree>
    <p:extLst>
      <p:ext uri="{BB962C8B-B14F-4D97-AF65-F5344CB8AC3E}">
        <p14:creationId xmlns:p14="http://schemas.microsoft.com/office/powerpoint/2010/main" val="166533807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200" b="0" dirty="0" smtClean="0"/>
              <a:t>Here is a great source of good ideas and people doing good things around what we eat</a:t>
            </a:r>
            <a:r>
              <a:rPr lang="en-AU" sz="1200" b="0" baseline="0" dirty="0" smtClean="0"/>
              <a:t> and how we eat - Sustainable Table!</a:t>
            </a:r>
          </a:p>
          <a:p>
            <a:r>
              <a:rPr lang="en-AU" sz="1200" b="0" i="0" u="none" strike="noStrike" baseline="0" dirty="0" smtClean="0">
                <a:latin typeface="Lucida Grande"/>
                <a:ea typeface="Lucida Grande"/>
                <a:cs typeface="Lucida Grande"/>
                <a:sym typeface="Lucida Grande"/>
              </a:rPr>
              <a:t>• </a:t>
            </a:r>
            <a:r>
              <a:rPr lang="en-AU" sz="1200" dirty="0" smtClean="0">
                <a:effectLst/>
                <a:latin typeface="Lucida Grande"/>
                <a:ea typeface="Lucida Grande"/>
                <a:cs typeface="Lucida Grande"/>
                <a:sym typeface="Lucida Grande"/>
              </a:rPr>
              <a:t>We make ethical and sustainable eating easy by providing people with quick guides and directories for sourcing organic produce, bulk products, ethical meat and sustainable seafood.</a:t>
            </a:r>
          </a:p>
          <a:p>
            <a:endParaRPr lang="en-AU" sz="1200" dirty="0" smtClean="0">
              <a:effectLst/>
              <a:latin typeface="Lucida Grande"/>
              <a:ea typeface="Lucida Grande"/>
              <a:cs typeface="Lucida Grande"/>
              <a:sym typeface="Lucida Grande"/>
            </a:endParaRPr>
          </a:p>
          <a:p>
            <a:r>
              <a:rPr lang="en-AU" sz="1200" dirty="0" smtClean="0">
                <a:effectLst/>
                <a:latin typeface="Lucida Grande"/>
                <a:ea typeface="Lucida Grande"/>
                <a:cs typeface="Lucida Grande"/>
                <a:sym typeface="Lucida Grande"/>
              </a:rPr>
              <a:t>We have three key messages that run throughout all the work we do:</a:t>
            </a:r>
          </a:p>
          <a:p>
            <a:pPr lvl="0"/>
            <a:r>
              <a:rPr lang="en-AU" sz="1200" dirty="0" smtClean="0">
                <a:effectLst/>
                <a:latin typeface="Lucida Grande"/>
                <a:ea typeface="Lucida Grande"/>
                <a:cs typeface="Lucida Grande"/>
                <a:sym typeface="Lucida Grande"/>
              </a:rPr>
              <a:t>→</a:t>
            </a:r>
            <a:r>
              <a:rPr lang="en-AU" sz="1200" baseline="0" dirty="0" smtClean="0">
                <a:effectLst/>
                <a:latin typeface="Lucida Grande"/>
                <a:ea typeface="Lucida Grande"/>
                <a:cs typeface="Lucida Grande"/>
                <a:sym typeface="Lucida Grande"/>
              </a:rPr>
              <a:t> </a:t>
            </a:r>
            <a:r>
              <a:rPr lang="en-AU" sz="1200" dirty="0" smtClean="0">
                <a:effectLst/>
                <a:latin typeface="Lucida Grande"/>
                <a:ea typeface="Lucida Grande"/>
                <a:cs typeface="Lucida Grande"/>
                <a:sym typeface="Lucida Grande"/>
              </a:rPr>
              <a:t>When it comes to meat, think quality over quantity. Reduce overall meat consumption so that instead of purchasing large quantities of cheaply produced meat, you can afford to buy ethically and sustainably produced meat.</a:t>
            </a:r>
          </a:p>
          <a:p>
            <a:pPr lvl="0"/>
            <a:r>
              <a:rPr lang="en-AU" sz="1200" dirty="0" smtClean="0">
                <a:effectLst/>
                <a:latin typeface="Lucida Grande"/>
                <a:ea typeface="Lucida Grande"/>
                <a:cs typeface="Lucida Grande"/>
                <a:sym typeface="Lucida Grande"/>
              </a:rPr>
              <a:t>→</a:t>
            </a:r>
            <a:r>
              <a:rPr lang="en-AU" sz="1200" baseline="0" dirty="0" smtClean="0">
                <a:effectLst/>
                <a:latin typeface="Lucida Grande"/>
                <a:ea typeface="Lucida Grande"/>
                <a:cs typeface="Lucida Grande"/>
                <a:sym typeface="Lucida Grande"/>
              </a:rPr>
              <a:t> </a:t>
            </a:r>
            <a:r>
              <a:rPr lang="en-AU" sz="1200" dirty="0" smtClean="0">
                <a:effectLst/>
                <a:latin typeface="Lucida Grande"/>
                <a:ea typeface="Lucida Grande"/>
                <a:cs typeface="Lucida Grande"/>
                <a:sym typeface="Lucida Grande"/>
              </a:rPr>
              <a:t>Support local producers. Find meat and seafood producers and vegetable and fruit farmers near you and buy as direct as possible from them. An easy way to do this is to shop at a local farmers’ market.</a:t>
            </a:r>
          </a:p>
          <a:p>
            <a:pPr lvl="0"/>
            <a:r>
              <a:rPr lang="en-AU" sz="1200" dirty="0" smtClean="0">
                <a:effectLst/>
                <a:latin typeface="Lucida Grande"/>
                <a:ea typeface="Lucida Grande"/>
                <a:cs typeface="Lucida Grande"/>
                <a:sym typeface="Lucida Grande"/>
              </a:rPr>
              <a:t>→</a:t>
            </a:r>
            <a:r>
              <a:rPr lang="en-AU" sz="1200" baseline="0" dirty="0" smtClean="0">
                <a:effectLst/>
                <a:latin typeface="Lucida Grande"/>
                <a:ea typeface="Lucida Grande"/>
                <a:cs typeface="Lucida Grande"/>
                <a:sym typeface="Lucida Grande"/>
              </a:rPr>
              <a:t> </a:t>
            </a:r>
            <a:r>
              <a:rPr lang="en-AU" sz="1200" dirty="0" smtClean="0">
                <a:effectLst/>
                <a:latin typeface="Lucida Grande"/>
                <a:ea typeface="Lucida Grande"/>
                <a:cs typeface="Lucida Grande"/>
                <a:sym typeface="Lucida Grande"/>
              </a:rPr>
              <a:t>Reduce the amount of plastic and packaging you use. Do this by buying staples from bulk stores using your own reusable containers, shopping at markets where you can take your own bags and when you do need to buy packaged goods, making sure you choose recyclables.</a:t>
            </a:r>
          </a:p>
        </p:txBody>
      </p:sp>
    </p:spTree>
    <p:extLst>
      <p:ext uri="{BB962C8B-B14F-4D97-AF65-F5344CB8AC3E}">
        <p14:creationId xmlns:p14="http://schemas.microsoft.com/office/powerpoint/2010/main" val="3401922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7" name="Shape 97"/>
          <p:cNvSpPr>
            <a:spLocks noGrp="1"/>
          </p:cNvSpPr>
          <p:nvPr>
            <p:ph type="body" sz="quarter" idx="1"/>
          </p:nvPr>
        </p:nvSpPr>
        <p:spPr>
          <a:prstGeom prst="rect">
            <a:avLst/>
          </a:prstGeom>
        </p:spPr>
        <p:txBody>
          <a:bodyPr/>
          <a:lstStyle/>
          <a:p>
            <a:pPr lvl="0" defTabSz="457200">
              <a:defRPr sz="1800"/>
            </a:pPr>
            <a:r>
              <a:rPr sz="1600" dirty="0">
                <a:latin typeface="Arial"/>
                <a:ea typeface="Arial"/>
                <a:cs typeface="Arial"/>
                <a:sym typeface="Arial"/>
              </a:rPr>
              <a:t>My name is d’Arcy Lunn I’m an educator, presenter, volunteer, aid worker and most importantly a learner and Global Citizen</a:t>
            </a:r>
            <a:r>
              <a:rPr sz="1600" dirty="0" smtClean="0">
                <a:latin typeface="Arial"/>
                <a:ea typeface="Arial"/>
                <a:cs typeface="Arial"/>
                <a:sym typeface="Arial"/>
              </a:rPr>
              <a:t>.</a:t>
            </a:r>
            <a:r>
              <a:rPr lang="en-AU" sz="1600" dirty="0" smtClean="0">
                <a:latin typeface="Arial"/>
                <a:ea typeface="Arial"/>
                <a:cs typeface="Arial"/>
                <a:sym typeface="Arial"/>
              </a:rPr>
              <a:t> I do a bunch of work/volunteering for a bunch of different organisations…</a:t>
            </a:r>
          </a:p>
          <a:p>
            <a:pPr lvl="0" defTabSz="457200">
              <a:defRPr sz="1800"/>
            </a:pPr>
            <a:endParaRPr lang="en-AU" sz="1600" baseline="0" dirty="0" smtClean="0">
              <a:latin typeface="Arial"/>
              <a:ea typeface="Arial"/>
              <a:cs typeface="Arial"/>
              <a:sym typeface="Arial"/>
            </a:endParaRPr>
          </a:p>
          <a:p>
            <a:pPr lvl="0" defTabSz="457200">
              <a:defRPr sz="1800"/>
            </a:pPr>
            <a:r>
              <a:rPr lang="en-AU" sz="1600" baseline="0" dirty="0" smtClean="0">
                <a:latin typeface="Arial"/>
                <a:ea typeface="Arial"/>
                <a:cs typeface="Arial"/>
                <a:sym typeface="Arial"/>
              </a:rPr>
              <a:t>---</a:t>
            </a:r>
            <a:endParaRPr sz="1600" dirty="0">
              <a:latin typeface="Arial"/>
              <a:ea typeface="Arial"/>
              <a:cs typeface="Arial"/>
              <a:sym typeface="Arial"/>
            </a:endParaRPr>
          </a:p>
          <a:p>
            <a:pPr lvl="0" defTabSz="457200">
              <a:defRPr sz="1800"/>
            </a:pPr>
            <a:endParaRPr sz="1600" dirty="0">
              <a:latin typeface="Arial"/>
              <a:ea typeface="Arial"/>
              <a:cs typeface="Arial"/>
              <a:sym typeface="Arial"/>
            </a:endParaRPr>
          </a:p>
          <a:p>
            <a:pPr lvl="0" defTabSz="457200">
              <a:defRPr sz="1800"/>
            </a:pPr>
            <a:r>
              <a:rPr sz="1600" dirty="0">
                <a:latin typeface="Arial"/>
                <a:ea typeface="Arial"/>
                <a:cs typeface="Arial"/>
                <a:sym typeface="Arial"/>
              </a:rPr>
              <a:t>Hi, my name is d’Arcy thank you for having me today. I’m a teacher originally from Adelaide but have been very lucky to teach and travel around the world for over 10 years.</a:t>
            </a:r>
          </a:p>
          <a:p>
            <a:pPr lvl="0" defTabSz="457200">
              <a:defRPr sz="1800"/>
            </a:pPr>
            <a:endParaRPr sz="1600" dirty="0">
              <a:latin typeface="Arial"/>
              <a:ea typeface="Arial"/>
              <a:cs typeface="Arial"/>
              <a:sym typeface="Arial"/>
            </a:endParaRPr>
          </a:p>
          <a:p>
            <a:pPr lvl="0" defTabSz="457200">
              <a:defRPr sz="1800"/>
            </a:pPr>
            <a:r>
              <a:rPr sz="1600" dirty="0">
                <a:latin typeface="Arial"/>
                <a:ea typeface="Arial"/>
                <a:cs typeface="Arial"/>
                <a:sym typeface="Arial"/>
              </a:rPr>
              <a:t>---</a:t>
            </a:r>
          </a:p>
          <a:p>
            <a:pPr lvl="0" defTabSz="457200">
              <a:defRPr sz="1800"/>
            </a:pPr>
            <a:r>
              <a:rPr lang="en-AU" sz="1600" dirty="0" smtClean="0">
                <a:latin typeface="Arial"/>
                <a:ea typeface="Arial"/>
                <a:cs typeface="Arial"/>
                <a:sym typeface="Arial"/>
              </a:rPr>
              <a:t>Hi </a:t>
            </a:r>
            <a:r>
              <a:rPr sz="1600" dirty="0" smtClean="0">
                <a:latin typeface="Arial"/>
                <a:ea typeface="Arial"/>
                <a:cs typeface="Arial"/>
                <a:sym typeface="Arial"/>
              </a:rPr>
              <a:t>my </a:t>
            </a:r>
            <a:r>
              <a:rPr sz="1600" dirty="0">
                <a:latin typeface="Arial"/>
                <a:ea typeface="Arial"/>
                <a:cs typeface="Arial"/>
                <a:sym typeface="Arial"/>
              </a:rPr>
              <a:t>name is d’Arcy Lunn and, on behalf of the Global Poverty Project, I would like to thank you for having me to give this presentation of 1.4 Billion Reasons.</a:t>
            </a:r>
          </a:p>
          <a:p>
            <a:pPr lvl="0" defTabSz="457200">
              <a:defRPr sz="1800"/>
            </a:pPr>
            <a:endParaRPr sz="1600" dirty="0">
              <a:latin typeface="Arial"/>
              <a:ea typeface="Arial"/>
              <a:cs typeface="Arial"/>
              <a:sym typeface="Arial"/>
            </a:endParaRPr>
          </a:p>
          <a:p>
            <a:pPr lvl="0" defTabSz="457200">
              <a:defRPr sz="1800"/>
            </a:pPr>
            <a:r>
              <a:rPr sz="1600" dirty="0">
                <a:latin typeface="Arial"/>
                <a:ea typeface="Arial"/>
                <a:cs typeface="Arial"/>
                <a:sym typeface="Arial"/>
              </a:rPr>
              <a:t>My purpose today – and our purpose at the Global Poverty Project – is to share with you our vision of a world without extreme poverty. In the presentation today we will explore with our heart and our head how we can see an end to extreme poverty within a generation, and how we can be a part of making this happen. </a:t>
            </a:r>
          </a:p>
          <a:p>
            <a:pPr lvl="0" defTabSz="457200">
              <a:defRPr sz="1800"/>
            </a:pPr>
            <a:endParaRPr sz="1600" dirty="0">
              <a:latin typeface="Arial"/>
              <a:ea typeface="Arial"/>
              <a:cs typeface="Arial"/>
              <a:sym typeface="Arial"/>
            </a:endParaRPr>
          </a:p>
          <a:p>
            <a:pPr lvl="0" defTabSz="457200">
              <a:defRPr sz="1800"/>
            </a:pPr>
            <a:r>
              <a:rPr sz="1600" dirty="0">
                <a:latin typeface="Arial"/>
                <a:ea typeface="Arial"/>
                <a:cs typeface="Arial"/>
                <a:sym typeface="Arial"/>
              </a:rPr>
              <a:t>We are not here to raise money from you.  Of course, donating is one of the things that will help and you can do. But that is not the purpose of this presentation. </a:t>
            </a:r>
          </a:p>
          <a:p>
            <a:pPr lvl="0" defTabSz="457200">
              <a:defRPr sz="1800"/>
            </a:pPr>
            <a:endParaRPr sz="1600" dirty="0">
              <a:latin typeface="Arial"/>
              <a:ea typeface="Arial"/>
              <a:cs typeface="Arial"/>
              <a:sym typeface="Arial"/>
            </a:endParaRPr>
          </a:p>
          <a:p>
            <a:pPr lvl="0" defTabSz="457200">
              <a:defRPr sz="1800"/>
            </a:pPr>
            <a:r>
              <a:rPr sz="1600" dirty="0">
                <a:latin typeface="Arial"/>
                <a:ea typeface="Arial"/>
                <a:cs typeface="Arial"/>
                <a:sym typeface="Arial"/>
              </a:rPr>
              <a:t>We are here to develop a clearer understanding of the issues, and the role that each of us can and must play in supporting the world’s poorest people to work their way out of extreme poverty. </a:t>
            </a:r>
          </a:p>
          <a:p>
            <a:pPr lvl="0" defTabSz="457200">
              <a:defRPr sz="1800"/>
            </a:pPr>
            <a:endParaRPr sz="1600" dirty="0">
              <a:latin typeface="Arial"/>
              <a:ea typeface="Arial"/>
              <a:cs typeface="Arial"/>
              <a:sym typeface="Arial"/>
            </a:endParaRPr>
          </a:p>
          <a:p>
            <a:pPr lvl="0" defTabSz="457200">
              <a:defRPr sz="1800"/>
            </a:pPr>
            <a:r>
              <a:rPr sz="1600" dirty="0">
                <a:latin typeface="Arial"/>
                <a:ea typeface="Arial"/>
                <a:cs typeface="Arial"/>
                <a:sym typeface="Arial"/>
              </a:rPr>
              <a:t>Of course these are big and complex issues – and we’re not going to solve the world’s problems by ourselves here today. </a:t>
            </a:r>
          </a:p>
          <a:p>
            <a:pPr lvl="0" defTabSz="457200">
              <a:defRPr sz="1800"/>
            </a:pPr>
            <a:endParaRPr sz="1600" dirty="0">
              <a:latin typeface="Arial"/>
              <a:ea typeface="Arial"/>
              <a:cs typeface="Arial"/>
              <a:sym typeface="Arial"/>
            </a:endParaRPr>
          </a:p>
          <a:p>
            <a:pPr lvl="0" defTabSz="457200">
              <a:defRPr sz="1800"/>
            </a:pPr>
            <a:r>
              <a:rPr sz="1600" dirty="0">
                <a:latin typeface="Arial"/>
                <a:ea typeface="Arial"/>
                <a:cs typeface="Arial"/>
                <a:sym typeface="Arial"/>
              </a:rPr>
              <a:t>Instead we will look at what we do know, and what we can do, because extreme poverty is about people just like us – mothers, fathers, brothers and sisters with hopes and dreams, concerns and challenges just like us.</a:t>
            </a:r>
          </a:p>
        </p:txBody>
      </p:sp>
    </p:spTree>
    <p:extLst>
      <p:ext uri="{BB962C8B-B14F-4D97-AF65-F5344CB8AC3E}">
        <p14:creationId xmlns:p14="http://schemas.microsoft.com/office/powerpoint/2010/main" val="283279862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smtClean="0"/>
              <a:t>My friend Hilary, the founder of The Female Voice I thinks sums this up directly and beautifully and she says: </a:t>
            </a:r>
          </a:p>
          <a:p>
            <a:r>
              <a:rPr lang="en-US" sz="1600" dirty="0" smtClean="0"/>
              <a:t>“Real change comes when we challenge the things staring us square in the face"</a:t>
            </a:r>
          </a:p>
        </p:txBody>
      </p:sp>
    </p:spTree>
    <p:extLst>
      <p:ext uri="{BB962C8B-B14F-4D97-AF65-F5344CB8AC3E}">
        <p14:creationId xmlns:p14="http://schemas.microsoft.com/office/powerpoint/2010/main" val="428186360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An</a:t>
            </a:r>
            <a:r>
              <a:rPr lang="en-AU" sz="1800" baseline="0" dirty="0" smtClean="0"/>
              <a:t> interesting </a:t>
            </a:r>
            <a:r>
              <a:rPr lang="en-AU" sz="1800" dirty="0" smtClean="0"/>
              <a:t>movement</a:t>
            </a:r>
            <a:r>
              <a:rPr lang="en-AU" sz="1800" baseline="0" dirty="0" smtClean="0"/>
              <a:t> to know about and to help us give more and give effectively is to learn from the work of Peter Singer and his ideas on Giving What We Can and Effective Altruism </a:t>
            </a:r>
            <a:endParaRPr lang="en-AU" sz="1800" dirty="0"/>
          </a:p>
        </p:txBody>
      </p:sp>
    </p:spTree>
    <p:extLst>
      <p:ext uri="{BB962C8B-B14F-4D97-AF65-F5344CB8AC3E}">
        <p14:creationId xmlns:p14="http://schemas.microsoft.com/office/powerpoint/2010/main" val="88876916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‘Doing Good Better’</a:t>
            </a:r>
            <a:endParaRPr lang="en-AU" dirty="0"/>
          </a:p>
        </p:txBody>
      </p:sp>
    </p:spTree>
    <p:extLst>
      <p:ext uri="{BB962C8B-B14F-4D97-AF65-F5344CB8AC3E}">
        <p14:creationId xmlns:p14="http://schemas.microsoft.com/office/powerpoint/2010/main" val="134329405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Here is what Giving</a:t>
            </a:r>
            <a:r>
              <a:rPr lang="en-AU" sz="1800" baseline="0" dirty="0" smtClean="0"/>
              <a:t> What We Can offers to get our charity in order financially and know exactly how much we are giving of our gross income (hopefully more than 0.22%)</a:t>
            </a:r>
            <a:endParaRPr lang="en-AU" sz="1800" dirty="0"/>
          </a:p>
        </p:txBody>
      </p:sp>
    </p:spTree>
    <p:extLst>
      <p:ext uri="{BB962C8B-B14F-4D97-AF65-F5344CB8AC3E}">
        <p14:creationId xmlns:p14="http://schemas.microsoft.com/office/powerpoint/2010/main" val="67088704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Giving</a:t>
            </a:r>
            <a:r>
              <a:rPr lang="en-AU" sz="1800" baseline="0" dirty="0" smtClean="0"/>
              <a:t> What We Can has an</a:t>
            </a:r>
            <a:r>
              <a:rPr lang="en-AU" sz="1800" dirty="0" smtClean="0"/>
              <a:t> online</a:t>
            </a:r>
            <a:r>
              <a:rPr lang="en-AU" sz="1800" baseline="0" dirty="0" smtClean="0"/>
              <a:t> calculator so you see where you stand in the global scale of things….</a:t>
            </a:r>
            <a:endParaRPr lang="en-AU" sz="1800" dirty="0"/>
          </a:p>
        </p:txBody>
      </p:sp>
    </p:spTree>
    <p:extLst>
      <p:ext uri="{BB962C8B-B14F-4D97-AF65-F5344CB8AC3E}">
        <p14:creationId xmlns:p14="http://schemas.microsoft.com/office/powerpoint/2010/main" val="34428188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At the top shelf of organisations supporting people to be the most effective and active global</a:t>
            </a:r>
            <a:r>
              <a:rPr lang="en-AU" sz="1800" baseline="0" dirty="0" smtClean="0"/>
              <a:t> citizens they can be is RESULTS. </a:t>
            </a:r>
            <a:r>
              <a:rPr lang="en-AU" sz="1800" dirty="0" smtClean="0"/>
              <a:t>RESULTS</a:t>
            </a:r>
            <a:r>
              <a:rPr lang="en-AU" sz="1800" baseline="0" dirty="0" smtClean="0"/>
              <a:t> is a brilliant </a:t>
            </a:r>
            <a:r>
              <a:rPr lang="en-AU" sz="1800" b="1" baseline="0" dirty="0" smtClean="0"/>
              <a:t>political and media engagement organisation </a:t>
            </a:r>
            <a:r>
              <a:rPr lang="en-AU" sz="1800" baseline="0" dirty="0" smtClean="0"/>
              <a:t>to brig up the topics and issues of extreme poverty and how we can have the political will to help overcome them.</a:t>
            </a:r>
          </a:p>
          <a:p>
            <a:endParaRPr lang="en-AU" sz="1800" baseline="0" dirty="0" smtClean="0"/>
          </a:p>
          <a:p>
            <a:r>
              <a:rPr lang="en-AU" sz="1800" baseline="0" dirty="0" smtClean="0"/>
              <a:t>I would say engaging with your representatives and leaders is one of the most, if not THE most significant Teaspoons of Change you can make as an individual.</a:t>
            </a:r>
            <a:endParaRPr lang="en-AU" sz="1800" dirty="0"/>
          </a:p>
        </p:txBody>
      </p:sp>
    </p:spTree>
    <p:extLst>
      <p:ext uri="{BB962C8B-B14F-4D97-AF65-F5344CB8AC3E}">
        <p14:creationId xmlns:p14="http://schemas.microsoft.com/office/powerpoint/2010/main" val="372823274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This is a great example</a:t>
            </a:r>
            <a:r>
              <a:rPr lang="en-AU" baseline="0" dirty="0" smtClean="0"/>
              <a:t> of social entrepreneurship that is a business but puts people ahead of profits…</a:t>
            </a:r>
          </a:p>
          <a:p>
            <a:endParaRPr lang="en-AU" baseline="0" dirty="0" smtClean="0"/>
          </a:p>
          <a:p>
            <a:r>
              <a:rPr lang="en-AU" baseline="0" dirty="0" smtClean="0"/>
              <a:t>Seven Women is a social enterprise out of Melbourne that works with disadvantaged women in Nepal to produce products to sell in Australia and around the world. It also comes with the social justice side of training women, offering education, giving funds to communities and general gender equality and empowerment of women</a:t>
            </a:r>
            <a:endParaRPr lang="en-AU" dirty="0"/>
          </a:p>
        </p:txBody>
      </p:sp>
    </p:spTree>
    <p:extLst>
      <p:ext uri="{BB962C8B-B14F-4D97-AF65-F5344CB8AC3E}">
        <p14:creationId xmlns:p14="http://schemas.microsoft.com/office/powerpoint/2010/main" val="134803965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Young women here gaining their craft</a:t>
            </a:r>
            <a:r>
              <a:rPr lang="en-AU" baseline="0" dirty="0" smtClean="0"/>
              <a:t> of making clothes and accessories working and learning together</a:t>
            </a:r>
            <a:endParaRPr lang="en-AU" dirty="0"/>
          </a:p>
        </p:txBody>
      </p:sp>
    </p:spTree>
    <p:extLst>
      <p:ext uri="{BB962C8B-B14F-4D97-AF65-F5344CB8AC3E}">
        <p14:creationId xmlns:p14="http://schemas.microsoft.com/office/powerpoint/2010/main" val="110375817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The finished</a:t>
            </a:r>
            <a:r>
              <a:rPr lang="en-AU" baseline="0" dirty="0" smtClean="0"/>
              <a:t> products ready to be sold near and far. Seven Women also pays strong attention to empowering women with disabilities in communities </a:t>
            </a:r>
            <a:endParaRPr lang="en-AU" dirty="0"/>
          </a:p>
        </p:txBody>
      </p:sp>
    </p:spTree>
    <p:extLst>
      <p:ext uri="{BB962C8B-B14F-4D97-AF65-F5344CB8AC3E}">
        <p14:creationId xmlns:p14="http://schemas.microsoft.com/office/powerpoint/2010/main" val="76572729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en-AU" sz="1800" baseline="0" dirty="0" smtClean="0"/>
              <a:t>One of the organisations I work closely with is the JUMP! Foundation which is an experiential learning organisation to give young people the opportunity to empower themselves. Their objective is to share some information and inspiration so you can think, discuss, reflect and hopefully act to be a more empowered Global Citizen!</a:t>
            </a:r>
          </a:p>
        </p:txBody>
      </p:sp>
      <p:sp>
        <p:nvSpPr>
          <p:cNvPr id="314" name="Shape 3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9421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41" name="Shape 141"/>
          <p:cNvSpPr>
            <a:spLocks noGrp="1"/>
          </p:cNvSpPr>
          <p:nvPr>
            <p:ph type="body" sz="quarter" idx="1"/>
          </p:nvPr>
        </p:nvSpPr>
        <p:spPr>
          <a:prstGeom prst="rect">
            <a:avLst/>
          </a:prstGeom>
        </p:spPr>
        <p:txBody>
          <a:bodyPr/>
          <a:lstStyle/>
          <a:p>
            <a:pPr lvl="0" defTabSz="482600">
              <a:defRPr sz="1800"/>
            </a:pPr>
            <a:r>
              <a:rPr sz="1600" dirty="0">
                <a:latin typeface="Arial"/>
                <a:ea typeface="Arial"/>
                <a:cs typeface="Arial"/>
                <a:sym typeface="Arial"/>
              </a:rPr>
              <a:t>The reason I care about global topics and issues is... </a:t>
            </a:r>
          </a:p>
          <a:p>
            <a:pPr lvl="0" defTabSz="482600">
              <a:defRPr sz="1800"/>
            </a:pPr>
            <a:endParaRPr sz="1600" dirty="0">
              <a:latin typeface="Arial"/>
              <a:ea typeface="Arial"/>
              <a:cs typeface="Arial"/>
              <a:sym typeface="Arial"/>
            </a:endParaRPr>
          </a:p>
          <a:p>
            <a:pPr lvl="0" defTabSz="482600">
              <a:defRPr sz="1800"/>
            </a:pPr>
            <a:r>
              <a:rPr sz="1600" dirty="0">
                <a:latin typeface="Arial"/>
                <a:ea typeface="Arial"/>
                <a:cs typeface="Arial"/>
                <a:sym typeface="Arial"/>
              </a:rPr>
              <a:t>I come from a large family in Australia and am the very youngest of 6 children. </a:t>
            </a:r>
            <a:r>
              <a:rPr lang="en-US" sz="1600" dirty="0" smtClean="0">
                <a:latin typeface="Arial"/>
                <a:ea typeface="Arial"/>
                <a:cs typeface="Arial"/>
                <a:sym typeface="Arial"/>
              </a:rPr>
              <a:t>I</a:t>
            </a:r>
            <a:r>
              <a:rPr lang="en-US" sz="1600" baseline="0" dirty="0" smtClean="0">
                <a:latin typeface="Arial"/>
                <a:ea typeface="Arial"/>
                <a:cs typeface="Arial"/>
                <a:sym typeface="Arial"/>
              </a:rPr>
              <a:t> feel I was very lucky to have been brought up in a place with education, health services, clean water and infrastructure to support me to have access and opportunity to do anything in the world…</a:t>
            </a:r>
            <a:endParaRPr sz="1600" dirty="0">
              <a:latin typeface="Arial"/>
              <a:ea typeface="Arial"/>
              <a:cs typeface="Arial"/>
              <a:sym typeface="Arial"/>
            </a:endParaRPr>
          </a:p>
        </p:txBody>
      </p:sp>
    </p:spTree>
    <p:extLst>
      <p:ext uri="{BB962C8B-B14F-4D97-AF65-F5344CB8AC3E}">
        <p14:creationId xmlns:p14="http://schemas.microsoft.com/office/powerpoint/2010/main" val="43095958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So as global</a:t>
            </a:r>
            <a:r>
              <a:rPr lang="en-AU" sz="1800" baseline="0" dirty="0" smtClean="0"/>
              <a:t> citizens we </a:t>
            </a:r>
            <a:r>
              <a:rPr lang="en-AU" sz="1800" dirty="0" smtClean="0"/>
              <a:t>can learn more about the topics and issues and the good things that are being done by good people</a:t>
            </a:r>
            <a:endParaRPr lang="en-AU" sz="1800" dirty="0"/>
          </a:p>
        </p:txBody>
      </p:sp>
    </p:spTree>
    <p:extLst>
      <p:ext uri="{BB962C8B-B14F-4D97-AF65-F5344CB8AC3E}">
        <p14:creationId xmlns:p14="http://schemas.microsoft.com/office/powerpoint/2010/main" val="21199137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We can then share the things we learn with others by chatting with our families and friends and also through social media</a:t>
            </a:r>
            <a:endParaRPr lang="en-AU" sz="1800" dirty="0"/>
          </a:p>
        </p:txBody>
      </p:sp>
    </p:spTree>
    <p:extLst>
      <p:ext uri="{BB962C8B-B14F-4D97-AF65-F5344CB8AC3E}">
        <p14:creationId xmlns:p14="http://schemas.microsoft.com/office/powerpoint/2010/main" val="206576983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We can do this with personal conversations with our friends, family and community and we can also possibly share our</a:t>
            </a:r>
            <a:r>
              <a:rPr lang="en-AU" sz="1800" baseline="0" dirty="0" smtClean="0"/>
              <a:t> learning with the world through social media. Again the Global Citizen online platform gives us a great opportunity to do that…</a:t>
            </a:r>
            <a:endParaRPr lang="en-AU" sz="1800" dirty="0"/>
          </a:p>
        </p:txBody>
      </p:sp>
    </p:spTree>
    <p:extLst>
      <p:ext uri="{BB962C8B-B14F-4D97-AF65-F5344CB8AC3E}">
        <p14:creationId xmlns:p14="http://schemas.microsoft.com/office/powerpoint/2010/main" val="146697504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Remember our first</a:t>
            </a:r>
            <a:r>
              <a:rPr lang="en-AU" sz="1600" baseline="0" dirty="0" smtClean="0"/>
              <a:t> step in supporting others, making decisions ourselves and ensuring good intentions match good outcomes is to listen and learn</a:t>
            </a:r>
            <a:endParaRPr lang="en-AU" sz="1600" dirty="0"/>
          </a:p>
        </p:txBody>
      </p:sp>
      <p:sp>
        <p:nvSpPr>
          <p:cNvPr id="4" name="Slide Number Placeholder 3"/>
          <p:cNvSpPr>
            <a:spLocks noGrp="1"/>
          </p:cNvSpPr>
          <p:nvPr>
            <p:ph type="sldNum" sz="quarter" idx="10"/>
          </p:nvPr>
        </p:nvSpPr>
        <p:spPr>
          <a:xfrm>
            <a:off x="3194015" y="4039529"/>
            <a:ext cx="2443480" cy="212646"/>
          </a:xfrm>
          <a:prstGeom prst="rect">
            <a:avLst/>
          </a:prstGeom>
        </p:spPr>
        <p:txBody>
          <a:bodyPr/>
          <a:lstStyle/>
          <a:p>
            <a:fld id="{95827702-4732-496A-9CED-9805547C6932}" type="slidenum">
              <a:rPr lang="en-AU" smtClean="0"/>
              <a:pPr/>
              <a:t>174</a:t>
            </a:fld>
            <a:endParaRPr lang="en-AU"/>
          </a:p>
        </p:txBody>
      </p:sp>
    </p:spTree>
    <p:extLst>
      <p:ext uri="{BB962C8B-B14F-4D97-AF65-F5344CB8AC3E}">
        <p14:creationId xmlns:p14="http://schemas.microsoft.com/office/powerpoint/2010/main" val="365650252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When ever we want to empower people to empower themselves and make positive change</a:t>
            </a:r>
            <a:r>
              <a:rPr lang="en-AU" sz="1800" baseline="0" dirty="0" smtClean="0"/>
              <a:t> we need to not convert them but connect with them and to do this we should share a mix of information and inspiration so we are connecting with people minds AND hearts.</a:t>
            </a:r>
          </a:p>
          <a:p>
            <a:endParaRPr lang="en-AU" sz="1800" baseline="0" dirty="0" smtClean="0"/>
          </a:p>
          <a:p>
            <a:r>
              <a:rPr lang="en-AU" sz="1800" baseline="0" dirty="0" smtClean="0"/>
              <a:t>Give others the facts and figures but also share with them why it is important to you and why it might be important and relevant to them. Stories and sharing personal reasons are a great way to do this.</a:t>
            </a:r>
            <a:endParaRPr lang="en-AU" sz="1800" dirty="0"/>
          </a:p>
        </p:txBody>
      </p:sp>
      <p:sp>
        <p:nvSpPr>
          <p:cNvPr id="4" name="Slide Number Placeholder 3"/>
          <p:cNvSpPr>
            <a:spLocks noGrp="1"/>
          </p:cNvSpPr>
          <p:nvPr>
            <p:ph type="sldNum" sz="quarter" idx="10"/>
          </p:nvPr>
        </p:nvSpPr>
        <p:spPr>
          <a:xfrm>
            <a:off x="3194015" y="4039529"/>
            <a:ext cx="2443480" cy="212646"/>
          </a:xfrm>
          <a:prstGeom prst="rect">
            <a:avLst/>
          </a:prstGeom>
        </p:spPr>
        <p:txBody>
          <a:bodyPr/>
          <a:lstStyle/>
          <a:p>
            <a:fld id="{95827702-4732-496A-9CED-9805547C6932}" type="slidenum">
              <a:rPr lang="en-AU" smtClean="0"/>
              <a:pPr/>
              <a:t>175</a:t>
            </a:fld>
            <a:endParaRPr lang="en-AU"/>
          </a:p>
        </p:txBody>
      </p:sp>
    </p:spTree>
    <p:extLst>
      <p:ext uri="{BB962C8B-B14F-4D97-AF65-F5344CB8AC3E}">
        <p14:creationId xmlns:p14="http://schemas.microsoft.com/office/powerpoint/2010/main" val="131126295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Inspirational video</a:t>
            </a:r>
            <a:r>
              <a:rPr lang="en-AU" sz="1800" baseline="0" dirty="0" smtClean="0"/>
              <a:t> from Shia </a:t>
            </a:r>
            <a:r>
              <a:rPr lang="en-AU" sz="1800" baseline="0" dirty="0" err="1" smtClean="0"/>
              <a:t>Labeouf</a:t>
            </a:r>
            <a:r>
              <a:rPr lang="en-AU" sz="1800" baseline="0" dirty="0" smtClean="0"/>
              <a:t> (Transformers and other movies) https://youtu.be/ZXsQAXx_ao0</a:t>
            </a:r>
            <a:r>
              <a:rPr lang="en-AU" sz="1800" dirty="0" smtClean="0"/>
              <a:t> </a:t>
            </a:r>
          </a:p>
          <a:p>
            <a:endParaRPr lang="en-AU" sz="1800" dirty="0" smtClean="0"/>
          </a:p>
          <a:p>
            <a:r>
              <a:rPr lang="en-AU" sz="1800" i="1" dirty="0" smtClean="0"/>
              <a:t>After watching the clip </a:t>
            </a:r>
            <a:r>
              <a:rPr lang="en-AU" sz="1800" i="0" dirty="0" smtClean="0"/>
              <a:t>so it this heavy on the inspiration or heavy on the information? Ans.</a:t>
            </a:r>
            <a:r>
              <a:rPr lang="en-AU" sz="1800" i="0" baseline="0" dirty="0" smtClean="0"/>
              <a:t> Inspiration. So it is lacking information so we need to make sure there is a good mix of information and inspiration </a:t>
            </a:r>
            <a:endParaRPr lang="en-AU" sz="1800" i="1" dirty="0"/>
          </a:p>
        </p:txBody>
      </p:sp>
    </p:spTree>
    <p:extLst>
      <p:ext uri="{BB962C8B-B14F-4D97-AF65-F5344CB8AC3E}">
        <p14:creationId xmlns:p14="http://schemas.microsoft.com/office/powerpoint/2010/main" val="12161475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2000" dirty="0" smtClean="0"/>
              <a:t>We can volunteer and learn a lot from</a:t>
            </a:r>
            <a:r>
              <a:rPr lang="en-AU" sz="2000" baseline="0" dirty="0" smtClean="0"/>
              <a:t> it ourselves in the process</a:t>
            </a:r>
            <a:endParaRPr lang="en-AU" sz="2000" dirty="0"/>
          </a:p>
        </p:txBody>
      </p:sp>
    </p:spTree>
    <p:extLst>
      <p:ext uri="{BB962C8B-B14F-4D97-AF65-F5344CB8AC3E}">
        <p14:creationId xmlns:p14="http://schemas.microsoft.com/office/powerpoint/2010/main" val="299651729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If we do donate then we want to donate with our heart and our heads</a:t>
            </a:r>
            <a:endParaRPr lang="en-AU" dirty="0"/>
          </a:p>
        </p:txBody>
      </p:sp>
    </p:spTree>
    <p:extLst>
      <p:ext uri="{BB962C8B-B14F-4D97-AF65-F5344CB8AC3E}">
        <p14:creationId xmlns:p14="http://schemas.microsoft.com/office/powerpoint/2010/main" val="337694297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2000" dirty="0" smtClean="0"/>
              <a:t>What we buy can make a difference. We are voting on</a:t>
            </a:r>
            <a:r>
              <a:rPr lang="en-AU" sz="2000" baseline="0" dirty="0" smtClean="0"/>
              <a:t> a world we want to see with every purchase we make. So think about ethical purchases that are good for people and the planet</a:t>
            </a:r>
            <a:endParaRPr lang="en-AU" sz="2000" dirty="0"/>
          </a:p>
        </p:txBody>
      </p:sp>
    </p:spTree>
    <p:extLst>
      <p:ext uri="{BB962C8B-B14F-4D97-AF65-F5344CB8AC3E}">
        <p14:creationId xmlns:p14="http://schemas.microsoft.com/office/powerpoint/2010/main" val="314654897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2000" dirty="0" smtClean="0"/>
              <a:t>One</a:t>
            </a:r>
            <a:r>
              <a:rPr lang="en-AU" sz="2000" baseline="0" dirty="0" smtClean="0"/>
              <a:t> of the strongest actions as a Global Citizen is to shout!</a:t>
            </a:r>
          </a:p>
          <a:p>
            <a:endParaRPr lang="en-AU" sz="2000" baseline="0" dirty="0" smtClean="0"/>
          </a:p>
          <a:p>
            <a:r>
              <a:rPr lang="en-AU" sz="2000" baseline="0" dirty="0" smtClean="0"/>
              <a:t>This is where we don’t just take action for ourselves but we share it with others…</a:t>
            </a:r>
            <a:endParaRPr lang="en-AU" sz="2000" dirty="0"/>
          </a:p>
        </p:txBody>
      </p:sp>
    </p:spTree>
    <p:extLst>
      <p:ext uri="{BB962C8B-B14F-4D97-AF65-F5344CB8AC3E}">
        <p14:creationId xmlns:p14="http://schemas.microsoft.com/office/powerpoint/2010/main" val="1644532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46" name="Shape 146"/>
          <p:cNvSpPr>
            <a:spLocks noGrp="1"/>
          </p:cNvSpPr>
          <p:nvPr>
            <p:ph type="body" sz="quarter" idx="1"/>
          </p:nvPr>
        </p:nvSpPr>
        <p:spPr>
          <a:prstGeom prst="rect">
            <a:avLst/>
          </a:prstGeom>
        </p:spPr>
        <p:txBody>
          <a:bodyPr/>
          <a:lstStyle>
            <a:lvl1pPr marR="43349" defTabSz="977900">
              <a:lnSpc>
                <a:spcPct val="80000"/>
              </a:lnSpc>
              <a:spcBef>
                <a:spcPts val="700"/>
              </a:spcBef>
              <a:defRPr sz="1800">
                <a:uFill>
                  <a:solidFill/>
                </a:uFill>
                <a:latin typeface="Helvetica Neue"/>
                <a:ea typeface="Helvetica Neue"/>
                <a:cs typeface="Helvetica Neue"/>
                <a:sym typeface="Helvetica Neue"/>
              </a:defRPr>
            </a:lvl1pPr>
          </a:lstStyle>
          <a:p>
            <a:pPr lvl="0">
              <a:defRPr>
                <a:uFillTx/>
              </a:defRPr>
            </a:pPr>
            <a:r>
              <a:rPr lang="en-US" sz="1600" dirty="0" smtClean="0">
                <a:uFill>
                  <a:solidFill/>
                </a:uFill>
              </a:rPr>
              <a:t>When I was 18 I finished</a:t>
            </a:r>
            <a:r>
              <a:rPr lang="en-US" sz="1600" baseline="0" dirty="0" smtClean="0">
                <a:uFill>
                  <a:solidFill/>
                </a:uFill>
              </a:rPr>
              <a:t> high school and wanted to go and do something different to school having been at school for 13 years! I ended up working in a bakery in Japan. I didn’t know how to speak Japanese nor how to bake. The big lesson I learnt from this experience was that there are no rules in life and I could decide to do anything if I wanted. In just 3 months I had learnt to speak decent Japanese and to make decent Japanese bread but really I had learnt to take on any challenges even if they sounded difficult (or strange!).</a:t>
            </a:r>
            <a:endParaRPr sz="1600" dirty="0">
              <a:uFill>
                <a:solidFill/>
              </a:uFill>
            </a:endParaRPr>
          </a:p>
        </p:txBody>
      </p:sp>
    </p:spTree>
    <p:extLst>
      <p:ext uri="{BB962C8B-B14F-4D97-AF65-F5344CB8AC3E}">
        <p14:creationId xmlns:p14="http://schemas.microsoft.com/office/powerpoint/2010/main" val="244891110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To</a:t>
            </a:r>
            <a:r>
              <a:rPr lang="en-AU" sz="1600" baseline="0" dirty="0" smtClean="0"/>
              <a:t> m</a:t>
            </a:r>
            <a:r>
              <a:rPr lang="en-AU" sz="1600" dirty="0" smtClean="0"/>
              <a:t>ake sure we leave with something</a:t>
            </a:r>
            <a:r>
              <a:rPr lang="en-AU" sz="1600" baseline="0" dirty="0" smtClean="0"/>
              <a:t> concrete from this presentation we need to concentrate on what messages we will have and how we will deliver them - message and method</a:t>
            </a:r>
          </a:p>
          <a:p>
            <a:endParaRPr lang="en-AU" sz="1600" baseline="0" dirty="0" smtClean="0"/>
          </a:p>
          <a:p>
            <a:r>
              <a:rPr lang="en-AU" sz="1600" baseline="0" dirty="0" smtClean="0"/>
              <a:t>What will your message be to others and what will be your method of doing it?</a:t>
            </a:r>
          </a:p>
          <a:p>
            <a:endParaRPr lang="en-AU" sz="1600" baseline="0" dirty="0" smtClean="0"/>
          </a:p>
          <a:p>
            <a:r>
              <a:rPr lang="en-AU" sz="1600" baseline="0" dirty="0" smtClean="0"/>
              <a:t>Think of the key messages learnt today that you will use…</a:t>
            </a:r>
          </a:p>
          <a:p>
            <a:r>
              <a:rPr lang="en-AU" sz="1600" baseline="0" dirty="0" smtClean="0"/>
              <a:t>Also think of the different ways you can deliver those messages - meet with leaders, create posters, attend community meetings, SMS, sporting events, visit schools, drama, songs, baking, radio, house to house visits, etc. Be creative do what is best to reach your community - you are the expert in your community!!!</a:t>
            </a:r>
            <a:endParaRPr lang="en-AU" sz="1600" dirty="0"/>
          </a:p>
        </p:txBody>
      </p:sp>
      <p:sp>
        <p:nvSpPr>
          <p:cNvPr id="4" name="Slide Number Placeholder 3"/>
          <p:cNvSpPr>
            <a:spLocks noGrp="1"/>
          </p:cNvSpPr>
          <p:nvPr>
            <p:ph type="sldNum" sz="quarter" idx="10"/>
          </p:nvPr>
        </p:nvSpPr>
        <p:spPr>
          <a:xfrm>
            <a:off x="3194015" y="4039529"/>
            <a:ext cx="2443480" cy="212646"/>
          </a:xfrm>
          <a:prstGeom prst="rect">
            <a:avLst/>
          </a:prstGeom>
        </p:spPr>
        <p:txBody>
          <a:bodyPr/>
          <a:lstStyle/>
          <a:p>
            <a:fld id="{95827702-4732-496A-9CED-9805547C6932}" type="slidenum">
              <a:rPr lang="en-AU" smtClean="0"/>
              <a:pPr/>
              <a:t>181</a:t>
            </a:fld>
            <a:endParaRPr lang="en-AU"/>
          </a:p>
        </p:txBody>
      </p:sp>
    </p:spTree>
    <p:extLst>
      <p:ext uri="{BB962C8B-B14F-4D97-AF65-F5344CB8AC3E}">
        <p14:creationId xmlns:p14="http://schemas.microsoft.com/office/powerpoint/2010/main" val="191842525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17" name="Shape 317"/>
          <p:cNvSpPr>
            <a:spLocks noGrp="1"/>
          </p:cNvSpPr>
          <p:nvPr>
            <p:ph type="body" sz="quarter" idx="1"/>
          </p:nvPr>
        </p:nvSpPr>
        <p:spPr>
          <a:prstGeom prst="rect">
            <a:avLst/>
          </a:prstGeom>
        </p:spPr>
        <p:txBody>
          <a:bodyPr/>
          <a:lstStyle/>
          <a:p>
            <a:pPr lvl="0" defTabSz="482600">
              <a:defRPr sz="1800"/>
            </a:pPr>
            <a:r>
              <a:rPr lang="en-AU" sz="1800" dirty="0" smtClean="0">
                <a:latin typeface="Arial"/>
                <a:ea typeface="Arial"/>
                <a:cs typeface="Arial"/>
                <a:sym typeface="Arial"/>
              </a:rPr>
              <a:t>For me my powerful tool is my voice and enthusiasm for positive change and that is why I am here with you today as this is the method I like to use the best and effectively</a:t>
            </a:r>
            <a:endParaRPr sz="1800" dirty="0">
              <a:latin typeface="Arial"/>
              <a:ea typeface="Arial"/>
              <a:cs typeface="Arial"/>
              <a:sym typeface="Arial"/>
            </a:endParaRPr>
          </a:p>
        </p:txBody>
      </p:sp>
    </p:spTree>
    <p:extLst>
      <p:ext uri="{BB962C8B-B14F-4D97-AF65-F5344CB8AC3E}">
        <p14:creationId xmlns:p14="http://schemas.microsoft.com/office/powerpoint/2010/main" val="294933087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sz="1800" dirty="0" smtClean="0"/>
              <a:t>Another example of an interesting mix of message and method is this one from school</a:t>
            </a:r>
            <a:r>
              <a:rPr lang="en-US" altLang="ja-JP" sz="1800" baseline="0" dirty="0" smtClean="0"/>
              <a:t> students in South Australia</a:t>
            </a:r>
          </a:p>
          <a:p>
            <a:endParaRPr lang="en-US" altLang="ja-JP" sz="1800" baseline="0" dirty="0" smtClean="0"/>
          </a:p>
          <a:p>
            <a:r>
              <a:rPr lang="en-US" altLang="ja-JP" sz="1800" dirty="0" smtClean="0"/>
              <a:t>Their message was: ‘We</a:t>
            </a:r>
            <a:r>
              <a:rPr lang="ja-JP" altLang="en-US" sz="1800" dirty="0" smtClean="0"/>
              <a:t> </a:t>
            </a:r>
            <a:r>
              <a:rPr lang="en-US" altLang="ja-JP" sz="1800" dirty="0" smtClean="0"/>
              <a:t>can</a:t>
            </a:r>
            <a:r>
              <a:rPr lang="ja-JP" altLang="en-US" sz="1800" dirty="0" smtClean="0"/>
              <a:t> </a:t>
            </a:r>
            <a:r>
              <a:rPr lang="en-US" altLang="ja-JP" sz="1800" dirty="0" smtClean="0"/>
              <a:t>help</a:t>
            </a:r>
            <a:r>
              <a:rPr lang="ja-JP" altLang="en-US" sz="1800" dirty="0" smtClean="0"/>
              <a:t> </a:t>
            </a:r>
            <a:r>
              <a:rPr lang="en-US" altLang="ja-JP" sz="1800" dirty="0" smtClean="0"/>
              <a:t>the</a:t>
            </a:r>
            <a:r>
              <a:rPr lang="ja-JP" altLang="en-US" sz="1800" dirty="0" smtClean="0"/>
              <a:t> </a:t>
            </a:r>
            <a:r>
              <a:rPr lang="en-US" altLang="ja-JP" sz="1800" dirty="0" smtClean="0"/>
              <a:t>world</a:t>
            </a:r>
            <a:r>
              <a:rPr lang="ja-JP" altLang="en-US" sz="1800" dirty="0" smtClean="0"/>
              <a:t> </a:t>
            </a:r>
            <a:r>
              <a:rPr lang="en-US" altLang="ja-JP" sz="1800" dirty="0" smtClean="0"/>
              <a:t>just</a:t>
            </a:r>
            <a:r>
              <a:rPr lang="ja-JP" altLang="en-US" sz="1800" dirty="0" smtClean="0"/>
              <a:t> </a:t>
            </a:r>
            <a:r>
              <a:rPr lang="en-US" altLang="ja-JP" sz="1800" dirty="0" smtClean="0"/>
              <a:t>by</a:t>
            </a:r>
            <a:r>
              <a:rPr lang="ja-JP" altLang="en-US" sz="1800" dirty="0" smtClean="0"/>
              <a:t> </a:t>
            </a:r>
            <a:r>
              <a:rPr lang="en-US" altLang="ja-JP" sz="1800" dirty="0" smtClean="0"/>
              <a:t>buying</a:t>
            </a:r>
            <a:r>
              <a:rPr lang="ja-JP" altLang="en-US" sz="1800" dirty="0" smtClean="0"/>
              <a:t> </a:t>
            </a:r>
            <a:r>
              <a:rPr lang="en-US" altLang="ja-JP" sz="1800" dirty="0" smtClean="0"/>
              <a:t>and</a:t>
            </a:r>
            <a:r>
              <a:rPr lang="ja-JP" altLang="en-US" sz="1800" dirty="0" smtClean="0"/>
              <a:t> </a:t>
            </a:r>
            <a:r>
              <a:rPr lang="en-US" altLang="ja-JP" sz="1800" dirty="0" smtClean="0"/>
              <a:t>eating</a:t>
            </a:r>
            <a:r>
              <a:rPr lang="ja-JP" altLang="en-US" sz="1800" dirty="0" smtClean="0"/>
              <a:t> </a:t>
            </a:r>
            <a:r>
              <a:rPr lang="en-US" altLang="ja-JP" sz="1800" dirty="0" smtClean="0"/>
              <a:t>chocolate…’</a:t>
            </a:r>
            <a:endParaRPr lang="en-AU" sz="1800" dirty="0"/>
          </a:p>
        </p:txBody>
      </p:sp>
    </p:spTree>
    <p:extLst>
      <p:ext uri="{BB962C8B-B14F-4D97-AF65-F5344CB8AC3E}">
        <p14:creationId xmlns:p14="http://schemas.microsoft.com/office/powerpoint/2010/main" val="391533267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Students</a:t>
            </a:r>
            <a:r>
              <a:rPr lang="en-AU" sz="1800" baseline="0" dirty="0" smtClean="0"/>
              <a:t> at a high school in South Australia cared about Fairtrade and so they only ate Fairtrade chocolate. They would keep their wrappers after eating Fairtrade chocolate and collect their wrappers together. When they would have 10 wrappers or so they would put them in an envelope with a letter saying that they cared about Fairtrade and they wish that other companies like Nestle would use Fairtrade and send those letters off as much as possible.</a:t>
            </a:r>
            <a:endParaRPr lang="en-AU" sz="1800" dirty="0"/>
          </a:p>
        </p:txBody>
      </p:sp>
    </p:spTree>
    <p:extLst>
      <p:ext uri="{BB962C8B-B14F-4D97-AF65-F5344CB8AC3E}">
        <p14:creationId xmlns:p14="http://schemas.microsoft.com/office/powerpoint/2010/main" val="129642505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sz="1600" dirty="0" smtClean="0"/>
              <a:t>If</a:t>
            </a:r>
            <a:r>
              <a:rPr lang="ja-JP" altLang="en-US" sz="1600" dirty="0" smtClean="0"/>
              <a:t> </a:t>
            </a:r>
            <a:r>
              <a:rPr lang="en-US" altLang="ja-JP" sz="1600" dirty="0" smtClean="0"/>
              <a:t>we</a:t>
            </a:r>
            <a:r>
              <a:rPr lang="ja-JP" altLang="en-US" sz="1600" dirty="0" smtClean="0"/>
              <a:t> </a:t>
            </a:r>
            <a:r>
              <a:rPr lang="en-US" altLang="ja-JP" sz="1600" dirty="0" smtClean="0"/>
              <a:t>buy</a:t>
            </a:r>
            <a:r>
              <a:rPr lang="ja-JP" altLang="en-US" sz="1600" dirty="0" smtClean="0"/>
              <a:t> </a:t>
            </a:r>
            <a:r>
              <a:rPr lang="en-US" altLang="ja-JP" sz="1600" dirty="0" smtClean="0"/>
              <a:t>Fairtrade</a:t>
            </a:r>
            <a:r>
              <a:rPr lang="ja-JP" altLang="en-US" sz="1600" dirty="0" smtClean="0"/>
              <a:t> </a:t>
            </a:r>
            <a:r>
              <a:rPr lang="en-AU" altLang="ja-JP" sz="1600" dirty="0" smtClean="0"/>
              <a:t>items</a:t>
            </a:r>
            <a:r>
              <a:rPr lang="en-AU" altLang="ja-JP" sz="1600" baseline="0" dirty="0" smtClean="0"/>
              <a:t> that display this symbol </a:t>
            </a:r>
            <a:r>
              <a:rPr lang="en-US" altLang="ja-JP" sz="1600" dirty="0" smtClean="0"/>
              <a:t>we</a:t>
            </a:r>
            <a:r>
              <a:rPr lang="ja-JP" altLang="en-US" sz="1600" dirty="0" smtClean="0"/>
              <a:t> </a:t>
            </a:r>
            <a:r>
              <a:rPr lang="en-US" altLang="ja-JP" sz="1600" dirty="0" smtClean="0"/>
              <a:t>know</a:t>
            </a:r>
            <a:r>
              <a:rPr lang="ja-JP" altLang="en-US" sz="1600" dirty="0" smtClean="0"/>
              <a:t> </a:t>
            </a:r>
            <a:r>
              <a:rPr lang="en-US" altLang="ja-JP" sz="1600" dirty="0" smtClean="0"/>
              <a:t>these</a:t>
            </a:r>
            <a:r>
              <a:rPr lang="ja-JP" altLang="en-US" sz="1600" dirty="0" smtClean="0"/>
              <a:t> </a:t>
            </a:r>
            <a:r>
              <a:rPr lang="en-US" altLang="ja-JP" sz="1600" dirty="0" smtClean="0"/>
              <a:t>five points (as seen on the slide) are true…</a:t>
            </a:r>
          </a:p>
          <a:p>
            <a:endParaRPr lang="en-US" sz="1600" dirty="0" smtClean="0"/>
          </a:p>
          <a:p>
            <a:r>
              <a:rPr lang="ja-JP" altLang="en-US" sz="1600" dirty="0" smtClean="0"/>
              <a:t>１．てきせいなかかくもらう</a:t>
            </a:r>
            <a:endParaRPr lang="en-US" sz="1600" dirty="0" smtClean="0"/>
          </a:p>
          <a:p>
            <a:r>
              <a:rPr lang="ja-JP" altLang="en-US" sz="1600" dirty="0" smtClean="0"/>
              <a:t>２．すべてのりえきがコミュニティにはいりそのコミュニティでつかわれる</a:t>
            </a:r>
            <a:endParaRPr lang="en-US" altLang="ja-JP" sz="1600" dirty="0" smtClean="0"/>
          </a:p>
          <a:p>
            <a:r>
              <a:rPr lang="ja-JP" altLang="en-US" sz="1600" dirty="0" smtClean="0"/>
              <a:t>３．女の子と男の子は同じきゅりょうもらいます</a:t>
            </a:r>
            <a:endParaRPr lang="en-US" altLang="ja-JP" sz="1600" dirty="0" smtClean="0"/>
          </a:p>
          <a:p>
            <a:r>
              <a:rPr lang="ja-JP" altLang="en-US" sz="1600" dirty="0" smtClean="0"/>
              <a:t>４．子供たちがはたらかなくていい</a:t>
            </a:r>
            <a:endParaRPr lang="en-US" sz="1600" dirty="0" smtClean="0"/>
          </a:p>
          <a:p>
            <a:r>
              <a:rPr lang="ja-JP" altLang="en-US" sz="1600" dirty="0" smtClean="0"/>
              <a:t>５．かんきょうをまもっていける</a:t>
            </a:r>
            <a:endParaRPr lang="en-AU" sz="1600" dirty="0"/>
          </a:p>
        </p:txBody>
      </p:sp>
    </p:spTree>
    <p:extLst>
      <p:ext uri="{BB962C8B-B14F-4D97-AF65-F5344CB8AC3E}">
        <p14:creationId xmlns:p14="http://schemas.microsoft.com/office/powerpoint/2010/main" val="359663847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400" dirty="0" smtClean="0"/>
              <a:t>Here is another great combination of message and method…</a:t>
            </a:r>
          </a:p>
          <a:p>
            <a:endParaRPr lang="en-AU" sz="1400" dirty="0" smtClean="0"/>
          </a:p>
          <a:p>
            <a:r>
              <a:rPr lang="en-AU" sz="1400" dirty="0" smtClean="0"/>
              <a:t>Students in Canada learnt about polio eradication and created two campaigns around ‘purple pinkies’. They would colour their pinkie purple and then people would ask them why they had a purple pinkie (as they do when you vaccinate a child in a polio campaign - although</a:t>
            </a:r>
            <a:r>
              <a:rPr lang="en-AU" sz="1400" baseline="0" dirty="0" smtClean="0"/>
              <a:t> usually only the finger nail not the whole pinkie) and they would answer with why their pinkie was purple and the story of polio eradication and what they might be able to do to support!</a:t>
            </a:r>
          </a:p>
          <a:p>
            <a:endParaRPr lang="en-AU" sz="1400" baseline="0" dirty="0" smtClean="0"/>
          </a:p>
          <a:p>
            <a:pPr marL="0" marR="0" indent="0" defTabSz="444500" eaLnBrk="1" fontAlgn="auto" latinLnBrk="0" hangingPunct="1">
              <a:lnSpc>
                <a:spcPct val="100000"/>
              </a:lnSpc>
              <a:spcBef>
                <a:spcPts val="0"/>
              </a:spcBef>
              <a:spcAft>
                <a:spcPts val="0"/>
              </a:spcAft>
              <a:buClrTx/>
              <a:buSzTx/>
              <a:buFontTx/>
              <a:buNone/>
              <a:tabLst/>
              <a:defRPr/>
            </a:pPr>
            <a:r>
              <a:rPr lang="en-AU" sz="1400" baseline="0" dirty="0" smtClean="0"/>
              <a:t>Another school put their fingerprints on a big sheet of paper - all 500 of them at a school and wrote their names under their fingerprint and also wrote a letter to the government saying why they thought ending polio was important to them and everyone in the world…</a:t>
            </a:r>
            <a:endParaRPr lang="en-AU" sz="1400" dirty="0" smtClean="0"/>
          </a:p>
        </p:txBody>
      </p:sp>
    </p:spTree>
    <p:extLst>
      <p:ext uri="{BB962C8B-B14F-4D97-AF65-F5344CB8AC3E}">
        <p14:creationId xmlns:p14="http://schemas.microsoft.com/office/powerpoint/2010/main" val="239337537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Then there are</a:t>
            </a:r>
            <a:r>
              <a:rPr lang="en-AU" sz="1800" baseline="0" dirty="0" smtClean="0"/>
              <a:t> campaigns that already exist that you can support like this one I helped start up in Australia a few years ago called Live Below the Line.</a:t>
            </a:r>
          </a:p>
          <a:p>
            <a:endParaRPr lang="en-AU" sz="1800" baseline="0" dirty="0" smtClean="0"/>
          </a:p>
          <a:p>
            <a:r>
              <a:rPr lang="en-AU" sz="1800" baseline="0" dirty="0" smtClean="0"/>
              <a:t>Live Below the Line is where you have $1.50 per day to spend on all your food each day for 5 days</a:t>
            </a:r>
            <a:endParaRPr lang="en-AU" sz="1800" dirty="0"/>
          </a:p>
        </p:txBody>
      </p:sp>
    </p:spTree>
    <p:extLst>
      <p:ext uri="{BB962C8B-B14F-4D97-AF65-F5344CB8AC3E}">
        <p14:creationId xmlns:p14="http://schemas.microsoft.com/office/powerpoint/2010/main" val="51154440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I supported the start of this campaign in the US by riding</a:t>
            </a:r>
            <a:r>
              <a:rPr lang="en-AU" sz="1800" baseline="0" dirty="0" smtClean="0"/>
              <a:t> 1000 miles and doing the campaign for 5 weeks so people had a reason to notice and get involved</a:t>
            </a:r>
            <a:endParaRPr lang="en-AU" sz="1800" dirty="0"/>
          </a:p>
        </p:txBody>
      </p:sp>
    </p:spTree>
    <p:extLst>
      <p:ext uri="{BB962C8B-B14F-4D97-AF65-F5344CB8AC3E}">
        <p14:creationId xmlns:p14="http://schemas.microsoft.com/office/powerpoint/2010/main" val="32505211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sz="1800" dirty="0" smtClean="0"/>
              <a:t>This is a good little mathematical</a:t>
            </a:r>
            <a:r>
              <a:rPr lang="da-DK" sz="1800" baseline="0" dirty="0" smtClean="0"/>
              <a:t> formula we can keep in mind and put towards being an effective global citizen:</a:t>
            </a:r>
          </a:p>
          <a:p>
            <a:r>
              <a:rPr lang="da-DK" sz="1800" baseline="0" dirty="0" smtClean="0"/>
              <a:t>Gift + Passion = Change.</a:t>
            </a:r>
          </a:p>
          <a:p>
            <a:endParaRPr lang="da-DK" sz="1800" baseline="0" dirty="0" smtClean="0"/>
          </a:p>
          <a:p>
            <a:r>
              <a:rPr lang="da-DK" sz="1800" baseline="0" dirty="0" smtClean="0"/>
              <a:t>We can combine our gifts like sports, music, writing or whatever it is with our passions and use them to create positive change...</a:t>
            </a:r>
            <a:endParaRPr lang="da-DK" sz="18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FEFC5E-E15E-41DB-8638-46D4E358F7E1}" type="slidenum">
              <a:rPr lang="da-DK" smtClean="0"/>
              <a:pPr/>
              <a:t>189</a:t>
            </a:fld>
            <a:endParaRPr lang="da-DK"/>
          </a:p>
        </p:txBody>
      </p:sp>
    </p:spTree>
    <p:extLst>
      <p:ext uri="{BB962C8B-B14F-4D97-AF65-F5344CB8AC3E}">
        <p14:creationId xmlns:p14="http://schemas.microsoft.com/office/powerpoint/2010/main" val="345296418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17" name="Shape 117"/>
          <p:cNvSpPr>
            <a:spLocks noGrp="1"/>
          </p:cNvSpPr>
          <p:nvPr>
            <p:ph type="body" sz="quarter" idx="1"/>
          </p:nvPr>
        </p:nvSpPr>
        <p:spPr>
          <a:prstGeom prst="rect">
            <a:avLst/>
          </a:prstGeom>
        </p:spPr>
        <p:txBody>
          <a:bodyPr/>
          <a:lstStyle>
            <a:lvl1pPr defTabSz="622300">
              <a:defRPr sz="2200"/>
            </a:lvl1pPr>
          </a:lstStyle>
          <a:p>
            <a:pPr lvl="0">
              <a:defRPr sz="1800"/>
            </a:pPr>
            <a:r>
              <a:rPr lang="en-AU" sz="1800" dirty="0" smtClean="0"/>
              <a:t>So my big final question to you is this one…</a:t>
            </a:r>
          </a:p>
          <a:p>
            <a:pPr lvl="0">
              <a:defRPr sz="1800"/>
            </a:pPr>
            <a:endParaRPr lang="en-AU" sz="1800" dirty="0" smtClean="0"/>
          </a:p>
          <a:p>
            <a:pPr lvl="0">
              <a:defRPr sz="1800"/>
            </a:pPr>
            <a:r>
              <a:rPr lang="en-AU" sz="1800" dirty="0" smtClean="0"/>
              <a:t>What are your Teaspoons</a:t>
            </a:r>
            <a:r>
              <a:rPr lang="en-AU" sz="1800" baseline="0" dirty="0" smtClean="0"/>
              <a:t> of Change?</a:t>
            </a:r>
          </a:p>
          <a:p>
            <a:pPr lvl="0">
              <a:defRPr sz="1800"/>
            </a:pPr>
            <a:endParaRPr lang="en-AU" sz="1800" baseline="0" dirty="0" smtClean="0"/>
          </a:p>
          <a:p>
            <a:pPr lvl="0">
              <a:defRPr sz="1800"/>
            </a:pPr>
            <a:r>
              <a:rPr lang="en-AU" sz="1800" baseline="0" dirty="0" smtClean="0"/>
              <a:t>Be sure to start with one right now. Tell it to someone or write it down as this may improve the chances that you will actually do it!</a:t>
            </a:r>
            <a:endParaRPr sz="1800" dirty="0"/>
          </a:p>
        </p:txBody>
      </p:sp>
    </p:spTree>
    <p:extLst>
      <p:ext uri="{BB962C8B-B14F-4D97-AF65-F5344CB8AC3E}">
        <p14:creationId xmlns:p14="http://schemas.microsoft.com/office/powerpoint/2010/main" val="2215746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I did go back to Australia to university and graduated as a primary school Japanese teacher - but I’ve never taught primary school Japanese.</a:t>
            </a:r>
            <a:r>
              <a:rPr lang="en-AU" sz="1600" baseline="0" dirty="0" smtClean="0"/>
              <a:t> Instead after finishing university I went out to see the world and went to go and climb mountains in Kyrgyzstan, a small country with big mountains. Again I was happy to take on the challenge of going to a country neither I or most other people had heard of much before.</a:t>
            </a:r>
          </a:p>
          <a:p>
            <a:endParaRPr lang="en-AU" sz="1600" baseline="0" dirty="0" smtClean="0"/>
          </a:p>
          <a:p>
            <a:r>
              <a:rPr lang="en-AU" sz="1600" dirty="0" smtClean="0"/>
              <a:t>I</a:t>
            </a:r>
            <a:r>
              <a:rPr lang="en-AU" sz="1600" baseline="0" dirty="0" smtClean="0"/>
              <a:t> had a</a:t>
            </a:r>
            <a:r>
              <a:rPr lang="en-AU" sz="1600" dirty="0" smtClean="0"/>
              <a:t> big turning point in my life </a:t>
            </a:r>
            <a:r>
              <a:rPr lang="en-AU" sz="1600" baseline="0" dirty="0" smtClean="0"/>
              <a:t>while in Kyrgyzstan.</a:t>
            </a:r>
            <a:endParaRPr lang="en-AU" sz="1600" dirty="0"/>
          </a:p>
        </p:txBody>
      </p:sp>
    </p:spTree>
    <p:extLst>
      <p:ext uri="{BB962C8B-B14F-4D97-AF65-F5344CB8AC3E}">
        <p14:creationId xmlns:p14="http://schemas.microsoft.com/office/powerpoint/2010/main" val="416021102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17" name="Shape 117"/>
          <p:cNvSpPr>
            <a:spLocks noGrp="1"/>
          </p:cNvSpPr>
          <p:nvPr>
            <p:ph type="body" sz="quarter" idx="1"/>
          </p:nvPr>
        </p:nvSpPr>
        <p:spPr>
          <a:prstGeom prst="rect">
            <a:avLst/>
          </a:prstGeom>
        </p:spPr>
        <p:txBody>
          <a:bodyPr/>
          <a:lstStyle>
            <a:lvl1pPr defTabSz="622300">
              <a:defRPr sz="2200"/>
            </a:lvl1pPr>
          </a:lstStyle>
          <a:p>
            <a:pPr lvl="0">
              <a:defRPr sz="1800"/>
            </a:pPr>
            <a:r>
              <a:rPr lang="en-AU" sz="1600" dirty="0" smtClean="0"/>
              <a:t>And just remember this is the reality. We can’t push a magic</a:t>
            </a:r>
            <a:r>
              <a:rPr lang="en-AU" sz="1600" baseline="0" dirty="0" smtClean="0"/>
              <a:t> button that will solve all of the worlds problems tomorrow and there is no way we can do everything all the time.</a:t>
            </a:r>
          </a:p>
          <a:p>
            <a:pPr lvl="0">
              <a:defRPr sz="1800"/>
            </a:pPr>
            <a:endParaRPr lang="en-AU" sz="1600" baseline="0" dirty="0" smtClean="0"/>
          </a:p>
          <a:p>
            <a:pPr lvl="0">
              <a:defRPr sz="1800"/>
            </a:pPr>
            <a:r>
              <a:rPr lang="en-AU" sz="1600" baseline="0" dirty="0" smtClean="0"/>
              <a:t>But let is try to do something most of the time.</a:t>
            </a:r>
          </a:p>
          <a:p>
            <a:pPr lvl="0">
              <a:defRPr sz="1800"/>
            </a:pPr>
            <a:endParaRPr lang="en-AU" sz="1600" baseline="0" dirty="0" smtClean="0"/>
          </a:p>
          <a:p>
            <a:pPr lvl="0">
              <a:defRPr sz="1800"/>
            </a:pPr>
            <a:r>
              <a:rPr lang="en-AU" sz="1600" baseline="0" dirty="0" smtClean="0"/>
              <a:t>Enjoy the journey of being a great global citizen, celebrate the things you can do, share them with others and lets us all work together because I know…</a:t>
            </a:r>
            <a:endParaRPr sz="1600" dirty="0"/>
          </a:p>
        </p:txBody>
      </p:sp>
    </p:spTree>
    <p:extLst>
      <p:ext uri="{BB962C8B-B14F-4D97-AF65-F5344CB8AC3E}">
        <p14:creationId xmlns:p14="http://schemas.microsoft.com/office/powerpoint/2010/main" val="57041902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3349" marR="43349" lvl="0" defTabSz="977900">
              <a:buClr>
                <a:srgbClr val="000000"/>
              </a:buClr>
              <a:buFont typeface="Arial"/>
              <a:defRPr sz="1800"/>
            </a:pPr>
            <a:r>
              <a:rPr lang="en-AU" sz="1800" dirty="0" smtClean="0">
                <a:uFill>
                  <a:solidFill/>
                </a:uFill>
                <a:latin typeface="Arial"/>
                <a:ea typeface="Arial"/>
                <a:cs typeface="Arial"/>
                <a:sym typeface="Arial"/>
              </a:rPr>
              <a:t>Another simple mathematical</a:t>
            </a:r>
            <a:r>
              <a:rPr lang="en-AU" sz="1800" baseline="0" dirty="0" smtClean="0">
                <a:uFill>
                  <a:solidFill/>
                </a:uFill>
                <a:latin typeface="Arial"/>
                <a:ea typeface="Arial"/>
                <a:cs typeface="Arial"/>
                <a:sym typeface="Arial"/>
              </a:rPr>
              <a:t> formula I know is true and powerful is this one: </a:t>
            </a:r>
          </a:p>
          <a:p>
            <a:pPr marL="43349" marR="43349" lvl="0" defTabSz="977900">
              <a:buClr>
                <a:srgbClr val="000000"/>
              </a:buClr>
              <a:buFont typeface="Arial"/>
              <a:defRPr sz="1800"/>
            </a:pPr>
            <a:endParaRPr lang="en-AU" sz="1800" baseline="0" dirty="0" smtClean="0">
              <a:uFill>
                <a:solidFill/>
              </a:uFill>
              <a:latin typeface="Arial"/>
              <a:ea typeface="Arial"/>
              <a:cs typeface="Arial"/>
              <a:sym typeface="Arial"/>
            </a:endParaRPr>
          </a:p>
          <a:p>
            <a:pPr marL="43349" marR="43349" lvl="0" defTabSz="977900">
              <a:buClr>
                <a:srgbClr val="000000"/>
              </a:buClr>
              <a:buFont typeface="Arial"/>
              <a:defRPr sz="1800"/>
            </a:pPr>
            <a:r>
              <a:rPr lang="en-AU" sz="1800" dirty="0" smtClean="0">
                <a:uFill>
                  <a:solidFill/>
                </a:uFill>
                <a:latin typeface="Arial"/>
                <a:ea typeface="Arial"/>
                <a:cs typeface="Arial"/>
                <a:sym typeface="Arial"/>
              </a:rPr>
              <a:t>That any action, even just small actions, multiplied by lots of people can equal...</a:t>
            </a:r>
          </a:p>
          <a:p>
            <a:pPr marL="43349" marR="43349" lvl="0" defTabSz="977900">
              <a:buClr>
                <a:srgbClr val="000000"/>
              </a:buClr>
              <a:buFont typeface="Arial"/>
              <a:defRPr sz="1800"/>
            </a:pPr>
            <a:endParaRPr lang="en-AU" sz="1800" dirty="0" smtClean="0">
              <a:uFill>
                <a:solidFill/>
              </a:uFill>
              <a:latin typeface="Arial"/>
              <a:ea typeface="Arial"/>
              <a:cs typeface="Arial"/>
              <a:sym typeface="Arial"/>
            </a:endParaRPr>
          </a:p>
          <a:p>
            <a:pPr marL="43349" marR="43349" lvl="0" defTabSz="977900">
              <a:buClr>
                <a:srgbClr val="000000"/>
              </a:buClr>
              <a:buFont typeface="Arial"/>
              <a:defRPr sz="1800"/>
            </a:pPr>
            <a:r>
              <a:rPr lang="en-AU" sz="1800" dirty="0" smtClean="0">
                <a:uFill>
                  <a:solidFill/>
                </a:uFill>
                <a:latin typeface="Arial"/>
                <a:ea typeface="Arial"/>
                <a:cs typeface="Arial"/>
                <a:sym typeface="Arial"/>
              </a:rPr>
              <a:t>BIG CHANGE. </a:t>
            </a:r>
          </a:p>
          <a:p>
            <a:pPr marL="43349" marR="43349" lvl="0" defTabSz="977900">
              <a:buClr>
                <a:srgbClr val="000000"/>
              </a:buClr>
              <a:buFont typeface="Arial"/>
              <a:defRPr sz="1800"/>
            </a:pPr>
            <a:r>
              <a:rPr lang="en-AU" sz="1800" dirty="0" smtClean="0">
                <a:uFill>
                  <a:solidFill/>
                </a:uFill>
                <a:latin typeface="Arial"/>
                <a:ea typeface="Arial"/>
                <a:cs typeface="Arial"/>
                <a:sym typeface="Arial"/>
              </a:rPr>
              <a:t>(small</a:t>
            </a:r>
            <a:r>
              <a:rPr lang="en-AU" sz="1800" baseline="0" dirty="0" smtClean="0">
                <a:uFill>
                  <a:solidFill/>
                </a:uFill>
                <a:latin typeface="Arial"/>
                <a:ea typeface="Arial"/>
                <a:cs typeface="Arial"/>
                <a:sym typeface="Arial"/>
              </a:rPr>
              <a:t> actions X lots of people = big change)</a:t>
            </a:r>
            <a:endParaRPr lang="en-AU" sz="1800" dirty="0" smtClean="0">
              <a:uFill>
                <a:solidFill/>
              </a:uFill>
              <a:latin typeface="Arial"/>
              <a:ea typeface="Arial"/>
              <a:cs typeface="Arial"/>
              <a:sym typeface="Arial"/>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FEFC5E-E15E-41DB-8638-46D4E358F7E1}" type="slidenum">
              <a:rPr lang="da-DK" smtClean="0"/>
              <a:pPr/>
              <a:t>192</a:t>
            </a:fld>
            <a:endParaRPr lang="da-DK"/>
          </a:p>
        </p:txBody>
      </p:sp>
    </p:spTree>
    <p:extLst>
      <p:ext uri="{BB962C8B-B14F-4D97-AF65-F5344CB8AC3E}">
        <p14:creationId xmlns:p14="http://schemas.microsoft.com/office/powerpoint/2010/main" val="49753873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88" name="Shape 188"/>
          <p:cNvSpPr>
            <a:spLocks noGrp="1"/>
          </p:cNvSpPr>
          <p:nvPr>
            <p:ph type="body" sz="quarter" idx="1"/>
          </p:nvPr>
        </p:nvSpPr>
        <p:spPr>
          <a:prstGeom prst="rect">
            <a:avLst/>
          </a:prstGeom>
        </p:spPr>
        <p:txBody>
          <a:bodyPr/>
          <a:lstStyle/>
          <a:p>
            <a:pPr marR="241300" lvl="0" defTabSz="241300">
              <a:spcBef>
                <a:spcPts val="500"/>
              </a:spcBef>
              <a:defRPr sz="1800"/>
            </a:pPr>
            <a:r>
              <a:rPr lang="en-AU" sz="2000" dirty="0" smtClean="0">
                <a:uFill>
                  <a:solidFill/>
                </a:uFill>
                <a:latin typeface="Arial"/>
                <a:ea typeface="Arial"/>
                <a:cs typeface="Arial"/>
                <a:sym typeface="Arial"/>
              </a:rPr>
              <a:t>If</a:t>
            </a:r>
            <a:r>
              <a:rPr lang="en-AU" sz="2000" baseline="0" dirty="0" smtClean="0">
                <a:uFill>
                  <a:solidFill/>
                </a:uFill>
                <a:latin typeface="Arial"/>
                <a:ea typeface="Arial"/>
                <a:cs typeface="Arial"/>
                <a:sym typeface="Arial"/>
              </a:rPr>
              <a:t> we are able to aim for these small actions from lots of people we can see a poverty-free world for everyone, everywhere and forever – one teaspoon of change at a time!</a:t>
            </a:r>
            <a:endParaRPr sz="2000" dirty="0">
              <a:latin typeface="Arial"/>
              <a:ea typeface="Arial"/>
              <a:cs typeface="Arial"/>
              <a:sym typeface="Arial"/>
            </a:endParaRPr>
          </a:p>
        </p:txBody>
      </p:sp>
    </p:spTree>
    <p:extLst>
      <p:ext uri="{BB962C8B-B14F-4D97-AF65-F5344CB8AC3E}">
        <p14:creationId xmlns:p14="http://schemas.microsoft.com/office/powerpoint/2010/main" val="359522606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96" name="Shape 296"/>
          <p:cNvSpPr>
            <a:spLocks noGrp="1"/>
          </p:cNvSpPr>
          <p:nvPr>
            <p:ph type="body" sz="quarter" idx="1"/>
          </p:nvPr>
        </p:nvSpPr>
        <p:spPr>
          <a:prstGeom prst="rect">
            <a:avLst/>
          </a:prstGeom>
        </p:spPr>
        <p:txBody>
          <a:bodyPr/>
          <a:lstStyle>
            <a:lvl1pPr defTabSz="482600">
              <a:defRPr sz="1800">
                <a:latin typeface="Arial"/>
                <a:ea typeface="Arial"/>
                <a:cs typeface="Arial"/>
                <a:sym typeface="Arial"/>
              </a:defRPr>
            </a:lvl1pPr>
          </a:lstStyle>
          <a:p>
            <a:pPr lvl="0"/>
            <a:r>
              <a:rPr lang="en-AU" sz="1800" dirty="0" smtClean="0"/>
              <a:t>Know</a:t>
            </a:r>
            <a:r>
              <a:rPr lang="en-AU" sz="1800" baseline="0" dirty="0" smtClean="0"/>
              <a:t> that every small Teaspoons of Change adds up and has a positive impact. Any Teaspoons of Change I make I think about this young Afghan refugee girl living in Pakistan. I was there when she received her first two drops of polio vaccine so she would not catch polio and can grow to hopefully reach her full potential without the extra challenges of polio and other preventable diseases.</a:t>
            </a:r>
            <a:endParaRPr sz="1800" dirty="0"/>
          </a:p>
        </p:txBody>
      </p:sp>
    </p:spTree>
    <p:extLst>
      <p:ext uri="{BB962C8B-B14F-4D97-AF65-F5344CB8AC3E}">
        <p14:creationId xmlns:p14="http://schemas.microsoft.com/office/powerpoint/2010/main" val="312345391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2000" dirty="0" smtClean="0"/>
              <a:t>I hope this has given you an opportunity to form a sharper picture in your</a:t>
            </a:r>
            <a:r>
              <a:rPr lang="en-AU" sz="2000" baseline="0" dirty="0" smtClean="0"/>
              <a:t> head of what a Global Citizen is, how they think, how they feel, what they say and what they do.</a:t>
            </a:r>
          </a:p>
          <a:p>
            <a:endParaRPr lang="en-AU" sz="2000" baseline="0" dirty="0" smtClean="0"/>
          </a:p>
          <a:p>
            <a:r>
              <a:rPr lang="en-AU" sz="2000" baseline="0" dirty="0" smtClean="0"/>
              <a:t>And I hope you now feel you can be an active and effective Global Citizen to have a positive impact on people and the planet</a:t>
            </a:r>
            <a:endParaRPr lang="en-AU" sz="2000" dirty="0"/>
          </a:p>
        </p:txBody>
      </p:sp>
    </p:spTree>
    <p:extLst>
      <p:ext uri="{BB962C8B-B14F-4D97-AF65-F5344CB8AC3E}">
        <p14:creationId xmlns:p14="http://schemas.microsoft.com/office/powerpoint/2010/main" val="63145529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56" name="Shape 356"/>
          <p:cNvSpPr>
            <a:spLocks noGrp="1"/>
          </p:cNvSpPr>
          <p:nvPr>
            <p:ph type="body" sz="quarter" idx="1"/>
          </p:nvPr>
        </p:nvSpPr>
        <p:spPr>
          <a:prstGeom prst="rect">
            <a:avLst/>
          </a:prstGeom>
        </p:spPr>
        <p:txBody>
          <a:bodyPr/>
          <a:lstStyle/>
          <a:p>
            <a:pPr marR="431800" lvl="0">
              <a:spcBef>
                <a:spcPts val="900"/>
              </a:spcBef>
              <a:defRPr sz="1800"/>
            </a:pPr>
            <a:r>
              <a:rPr sz="2000" i="1" dirty="0">
                <a:solidFill>
                  <a:srgbClr val="333333"/>
                </a:solidFill>
                <a:latin typeface="Arial Bold"/>
                <a:ea typeface="Arial Bold"/>
                <a:cs typeface="Arial Bold"/>
                <a:sym typeface="Arial Bold"/>
              </a:rPr>
              <a:t>Please feel free to get in touch with any questions, requests or actions.</a:t>
            </a:r>
          </a:p>
          <a:p>
            <a:pPr marR="431800" lvl="0">
              <a:spcBef>
                <a:spcPts val="900"/>
              </a:spcBef>
              <a:defRPr sz="1800"/>
            </a:pPr>
            <a:r>
              <a:rPr sz="2000" i="1" dirty="0">
                <a:solidFill>
                  <a:srgbClr val="333333"/>
                </a:solidFill>
                <a:latin typeface="Arial Bold"/>
                <a:ea typeface="Arial Bold"/>
                <a:cs typeface="Arial Bold"/>
                <a:sym typeface="Arial Bold"/>
              </a:rPr>
              <a:t>It would be great to give a live presentation or on a google hangout so keep in touch!</a:t>
            </a:r>
          </a:p>
          <a:p>
            <a:pPr marR="431800" lvl="0">
              <a:spcBef>
                <a:spcPts val="900"/>
              </a:spcBef>
              <a:defRPr sz="1800"/>
            </a:pPr>
            <a:endParaRPr sz="2000" i="1" dirty="0">
              <a:solidFill>
                <a:srgbClr val="333333"/>
              </a:solidFill>
              <a:latin typeface="Arial Bold"/>
              <a:ea typeface="Arial Bold"/>
              <a:cs typeface="Arial Bold"/>
              <a:sym typeface="Arial Bold"/>
            </a:endParaRPr>
          </a:p>
          <a:p>
            <a:pPr marR="431800" lvl="0">
              <a:spcBef>
                <a:spcPts val="900"/>
              </a:spcBef>
              <a:defRPr sz="1800"/>
            </a:pPr>
            <a:r>
              <a:rPr sz="2000" i="1" dirty="0">
                <a:solidFill>
                  <a:srgbClr val="333333"/>
                </a:solidFill>
                <a:latin typeface="Arial Bold"/>
                <a:ea typeface="Arial Bold"/>
                <a:cs typeface="Arial Bold"/>
                <a:sym typeface="Arial Bold"/>
              </a:rPr>
              <a:t>Many Thanks, d’Arcy.</a:t>
            </a:r>
          </a:p>
        </p:txBody>
      </p:sp>
    </p:spTree>
    <p:extLst>
      <p:ext uri="{BB962C8B-B14F-4D97-AF65-F5344CB8AC3E}">
        <p14:creationId xmlns:p14="http://schemas.microsoft.com/office/powerpoint/2010/main" val="50866910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Question and Answer</a:t>
            </a:r>
          </a:p>
          <a:p>
            <a:endParaRPr lang="en-AU" dirty="0" smtClean="0"/>
          </a:p>
          <a:p>
            <a:r>
              <a:rPr lang="en-AU" dirty="0" smtClean="0"/>
              <a:t>Any questions?</a:t>
            </a:r>
            <a:endParaRPr lang="en-AU" dirty="0"/>
          </a:p>
        </p:txBody>
      </p:sp>
      <p:sp>
        <p:nvSpPr>
          <p:cNvPr id="4" name="Slide Number Placeholder 3"/>
          <p:cNvSpPr>
            <a:spLocks noGrp="1"/>
          </p:cNvSpPr>
          <p:nvPr>
            <p:ph type="sldNum" sz="quarter" idx="10"/>
          </p:nvPr>
        </p:nvSpPr>
        <p:spPr>
          <a:xfrm>
            <a:off x="3194015" y="4039529"/>
            <a:ext cx="2443480" cy="212646"/>
          </a:xfrm>
          <a:prstGeom prst="rect">
            <a:avLst/>
          </a:prstGeom>
        </p:spPr>
        <p:txBody>
          <a:bodyPr/>
          <a:lstStyle/>
          <a:p>
            <a:fld id="{95827702-4732-496A-9CED-9805547C6932}" type="slidenum">
              <a:rPr lang="en-AU" smtClean="0"/>
              <a:pPr/>
              <a:t>197</a:t>
            </a:fld>
            <a:endParaRPr lang="en-AU"/>
          </a:p>
        </p:txBody>
      </p:sp>
    </p:spTree>
    <p:extLst>
      <p:ext uri="{BB962C8B-B14F-4D97-AF65-F5344CB8AC3E}">
        <p14:creationId xmlns:p14="http://schemas.microsoft.com/office/powerpoint/2010/main" val="3954149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World’s Largest Lesson animation with introduction from Malala 6min 20sec - full version Vimeo - https://vimeo.com/138852758</a:t>
            </a:r>
            <a:endParaRPr lang="en-AU" dirty="0"/>
          </a:p>
        </p:txBody>
      </p:sp>
    </p:spTree>
    <p:extLst>
      <p:ext uri="{BB962C8B-B14F-4D97-AF65-F5344CB8AC3E}">
        <p14:creationId xmlns:p14="http://schemas.microsoft.com/office/powerpoint/2010/main" val="3992861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400" dirty="0" smtClean="0"/>
              <a:t>While in Kyrgyzstan I thought I would</a:t>
            </a:r>
            <a:r>
              <a:rPr lang="en-AU" sz="1400" baseline="0" dirty="0" smtClean="0"/>
              <a:t> also do some volunteering and spent time at a university in east Kyrgyzstan. He I am with </a:t>
            </a:r>
            <a:r>
              <a:rPr lang="en-AU" sz="1400" baseline="0" dirty="0" err="1" smtClean="0"/>
              <a:t>Gyldyz</a:t>
            </a:r>
            <a:r>
              <a:rPr lang="en-AU" sz="1400" baseline="0" dirty="0" smtClean="0"/>
              <a:t>, </a:t>
            </a:r>
            <a:r>
              <a:rPr lang="en-AU" sz="1400" baseline="0" dirty="0" err="1" smtClean="0"/>
              <a:t>Norgiza</a:t>
            </a:r>
            <a:r>
              <a:rPr lang="en-AU" sz="1400" baseline="0" dirty="0" smtClean="0"/>
              <a:t>, </a:t>
            </a:r>
            <a:r>
              <a:rPr lang="en-AU" sz="1400" baseline="0" dirty="0" err="1" smtClean="0"/>
              <a:t>Gyldyz’s</a:t>
            </a:r>
            <a:r>
              <a:rPr lang="en-AU" sz="1400" baseline="0" dirty="0" smtClean="0"/>
              <a:t> grandmother and a couple of the other teachers from the university.</a:t>
            </a:r>
          </a:p>
          <a:p>
            <a:endParaRPr lang="en-AU" sz="1400" dirty="0" smtClean="0"/>
          </a:p>
          <a:p>
            <a:r>
              <a:rPr lang="en-AU" sz="1400" dirty="0" smtClean="0"/>
              <a:t>As a volunteer I thought I would go and help others but really I learnt and received far more</a:t>
            </a:r>
            <a:r>
              <a:rPr lang="en-AU" sz="1400" baseline="0" dirty="0" smtClean="0"/>
              <a:t> than I could ever give! I learnt a lot about life from these amazing women. The salary for these women as university teachers was $40 US dollars for one </a:t>
            </a:r>
            <a:r>
              <a:rPr lang="en-AU" sz="1400" b="1" baseline="0" dirty="0" smtClean="0"/>
              <a:t>month</a:t>
            </a:r>
            <a:r>
              <a:rPr lang="en-AU" sz="1400" baseline="0" dirty="0" smtClean="0"/>
              <a:t> which meant they were virtually living in extreme poverty. It also they meant they had to be very resourceful, resilient, grow their own food and share with each other and build a strong community. </a:t>
            </a:r>
            <a:endParaRPr lang="en-AU" sz="1400" dirty="0"/>
          </a:p>
        </p:txBody>
      </p:sp>
    </p:spTree>
    <p:extLst>
      <p:ext uri="{BB962C8B-B14F-4D97-AF65-F5344CB8AC3E}">
        <p14:creationId xmlns:p14="http://schemas.microsoft.com/office/powerpoint/2010/main" val="3586941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400" dirty="0" smtClean="0"/>
              <a:t>After my time</a:t>
            </a:r>
            <a:r>
              <a:rPr lang="en-AU" sz="1400" baseline="0" dirty="0" smtClean="0"/>
              <a:t> learning in Kyrgyzstan I went through Kazakhstan, Russia, Mongolia and China doing more volunteering until I ran out of money and then went to </a:t>
            </a:r>
            <a:r>
              <a:rPr lang="en-AU" sz="1400" dirty="0" smtClean="0"/>
              <a:t>South Korea to do some paid teaching. Here</a:t>
            </a:r>
            <a:r>
              <a:rPr lang="en-AU" sz="1400" baseline="0" dirty="0" smtClean="0"/>
              <a:t> I knew I was in a developed country once again when I went for a hike as I like to do and at the top of the mountain there was a ice cream vending machine.</a:t>
            </a:r>
          </a:p>
          <a:p>
            <a:endParaRPr lang="en-AU" sz="1400" baseline="0" dirty="0" smtClean="0"/>
          </a:p>
          <a:p>
            <a:r>
              <a:rPr lang="en-AU" sz="1400" baseline="0" dirty="0" smtClean="0"/>
              <a:t>In South Korea my wage as a teacher was $40 US dollars for one </a:t>
            </a:r>
            <a:r>
              <a:rPr lang="en-AU" sz="1400" b="1" baseline="0" dirty="0" smtClean="0"/>
              <a:t>hour</a:t>
            </a:r>
            <a:r>
              <a:rPr lang="en-AU" sz="1400" baseline="0" dirty="0" smtClean="0"/>
              <a:t> and I remember at the end of my first week of work as I held the money in my hand and I asked why? Why me? Why does the world work like this? I didn’t work any longer, I didn’t work any harder and I wasn’t any smarter than </a:t>
            </a:r>
            <a:r>
              <a:rPr lang="en-AU" sz="1400" baseline="0" dirty="0" err="1" smtClean="0"/>
              <a:t>Gyldyz</a:t>
            </a:r>
            <a:r>
              <a:rPr lang="en-AU" sz="1400" baseline="0" dirty="0" smtClean="0"/>
              <a:t> and my other friends teaching in Kyrgyzstan. The only fact I could come up with was that I was born where I was born and they were born where they were born having different access and opportunity in life.</a:t>
            </a:r>
            <a:endParaRPr lang="en-AU" sz="1400" dirty="0"/>
          </a:p>
        </p:txBody>
      </p:sp>
    </p:spTree>
    <p:extLst>
      <p:ext uri="{BB962C8B-B14F-4D97-AF65-F5344CB8AC3E}">
        <p14:creationId xmlns:p14="http://schemas.microsoft.com/office/powerpoint/2010/main" val="1171093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And so since then I have always</a:t>
            </a:r>
            <a:r>
              <a:rPr lang="en-AU" sz="1600" baseline="0" dirty="0" smtClean="0"/>
              <a:t> continued to ask that question of why and to do my best to learn more and take action to see more equality and access and opportunity to anyone anywhere regardless of where they are born.</a:t>
            </a:r>
            <a:endParaRPr lang="en-AU" sz="1600" dirty="0"/>
          </a:p>
        </p:txBody>
      </p:sp>
    </p:spTree>
    <p:extLst>
      <p:ext uri="{BB962C8B-B14F-4D97-AF65-F5344CB8AC3E}">
        <p14:creationId xmlns:p14="http://schemas.microsoft.com/office/powerpoint/2010/main" val="332121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800" b="0" dirty="0" smtClean="0"/>
              <a:t>Ask</a:t>
            </a:r>
            <a:r>
              <a:rPr lang="en-AU" sz="1800" b="0" baseline="0" dirty="0" smtClean="0"/>
              <a:t> your partner and answer your partner - what do you want to be in the future?</a:t>
            </a:r>
          </a:p>
          <a:p>
            <a:pPr marL="0" marR="0" indent="0" algn="l" defTabSz="444500" rtl="0" eaLnBrk="1" fontAlgn="auto" latinLnBrk="0" hangingPunct="1">
              <a:lnSpc>
                <a:spcPct val="100000"/>
              </a:lnSpc>
              <a:spcBef>
                <a:spcPts val="0"/>
              </a:spcBef>
              <a:spcAft>
                <a:spcPts val="0"/>
              </a:spcAft>
              <a:buClrTx/>
              <a:buSzTx/>
              <a:buFontTx/>
              <a:buNone/>
              <a:tabLst/>
              <a:defRPr/>
            </a:pPr>
            <a:r>
              <a:rPr lang="en-AU" sz="1800" b="0" baseline="0" dirty="0" err="1" smtClean="0"/>
              <a:t>Ans</a:t>
            </a:r>
            <a:r>
              <a:rPr lang="en-AU" sz="1800" b="0" baseline="0" dirty="0" smtClean="0"/>
              <a:t>: I personally have no idea</a:t>
            </a:r>
          </a:p>
          <a:p>
            <a:pPr marL="0" marR="0" indent="0" algn="l" defTabSz="444500" rtl="0" eaLnBrk="1" fontAlgn="auto" latinLnBrk="0" hangingPunct="1">
              <a:lnSpc>
                <a:spcPct val="100000"/>
              </a:lnSpc>
              <a:spcBef>
                <a:spcPts val="0"/>
              </a:spcBef>
              <a:spcAft>
                <a:spcPts val="0"/>
              </a:spcAft>
              <a:buClrTx/>
              <a:buSzTx/>
              <a:buFontTx/>
              <a:buNone/>
              <a:tabLst/>
              <a:defRPr/>
            </a:pPr>
            <a:endParaRPr lang="en-AU" sz="1800" b="0" baseline="0" dirty="0" smtClean="0"/>
          </a:p>
          <a:p>
            <a:pPr marL="0" marR="0" indent="0" algn="l" defTabSz="444500" rtl="0" eaLnBrk="1" fontAlgn="auto" latinLnBrk="0" hangingPunct="1">
              <a:lnSpc>
                <a:spcPct val="100000"/>
              </a:lnSpc>
              <a:spcBef>
                <a:spcPts val="0"/>
              </a:spcBef>
              <a:spcAft>
                <a:spcPts val="0"/>
              </a:spcAft>
              <a:buClrTx/>
              <a:buSzTx/>
              <a:buFontTx/>
              <a:buNone/>
              <a:tabLst/>
              <a:defRPr/>
            </a:pPr>
            <a:r>
              <a:rPr lang="en-AU" sz="1800" b="0" baseline="0" dirty="0" smtClean="0"/>
              <a:t>Now ask them - what do you want to do in the future?</a:t>
            </a:r>
          </a:p>
          <a:p>
            <a:pPr marL="0" marR="0" indent="0" algn="l" defTabSz="444500" rtl="0" eaLnBrk="1" fontAlgn="auto" latinLnBrk="0" hangingPunct="1">
              <a:lnSpc>
                <a:spcPct val="100000"/>
              </a:lnSpc>
              <a:spcBef>
                <a:spcPts val="0"/>
              </a:spcBef>
              <a:spcAft>
                <a:spcPts val="0"/>
              </a:spcAft>
              <a:buClrTx/>
              <a:buSzTx/>
              <a:buFontTx/>
              <a:buNone/>
              <a:tabLst/>
              <a:defRPr/>
            </a:pPr>
            <a:r>
              <a:rPr lang="en-AU" sz="1800" b="0" baseline="0" dirty="0" err="1" smtClean="0"/>
              <a:t>Ans</a:t>
            </a:r>
            <a:r>
              <a:rPr lang="en-AU" sz="1800" b="0" baseline="0" dirty="0" smtClean="0"/>
              <a:t>: that is the key we often become what we think we should be rather than do what we want to do</a:t>
            </a:r>
            <a:endParaRPr lang="en-AU" sz="1800" b="0" dirty="0" smtClean="0"/>
          </a:p>
          <a:p>
            <a:pPr marL="0" marR="0" indent="0" algn="l" defTabSz="444500" rtl="0" eaLnBrk="1" fontAlgn="auto" latinLnBrk="0" hangingPunct="1">
              <a:lnSpc>
                <a:spcPct val="100000"/>
              </a:lnSpc>
              <a:spcBef>
                <a:spcPts val="0"/>
              </a:spcBef>
              <a:spcAft>
                <a:spcPts val="0"/>
              </a:spcAft>
              <a:buClrTx/>
              <a:buSzTx/>
              <a:buFontTx/>
              <a:buNone/>
              <a:tabLst/>
              <a:defRPr/>
            </a:pPr>
            <a:endParaRPr kumimoji="0" lang="en-AU" sz="1800" b="0" i="0" u="none" strike="noStrike" cap="none" spc="0" normalizeH="0" baseline="0" dirty="0" smtClean="0">
              <a:ln>
                <a:noFill/>
              </a:ln>
              <a:solidFill>
                <a:srgbClr val="000000"/>
              </a:solidFill>
              <a:effectLst/>
              <a:uFillTx/>
              <a:sym typeface="Helvetica"/>
            </a:endParaRPr>
          </a:p>
          <a:p>
            <a:pPr marL="0" marR="0" indent="0" algn="l" defTabSz="444500" rtl="0" eaLnBrk="1" fontAlgn="auto" latinLnBrk="0" hangingPunct="1">
              <a:lnSpc>
                <a:spcPct val="100000"/>
              </a:lnSpc>
              <a:spcBef>
                <a:spcPts val="0"/>
              </a:spcBef>
              <a:spcAft>
                <a:spcPts val="0"/>
              </a:spcAft>
              <a:buClrTx/>
              <a:buSzTx/>
              <a:buFontTx/>
              <a:buNone/>
              <a:tabLst/>
              <a:defRPr/>
            </a:pPr>
            <a:r>
              <a:rPr kumimoji="0" lang="en-AU" sz="1800" b="0" i="0" u="none" strike="noStrike" cap="none" spc="0" normalizeH="0" baseline="0" dirty="0" smtClean="0">
                <a:ln>
                  <a:noFill/>
                </a:ln>
                <a:solidFill>
                  <a:srgbClr val="000000"/>
                </a:solidFill>
                <a:effectLst/>
                <a:uFillTx/>
                <a:sym typeface="Helvetica"/>
              </a:rPr>
              <a:t>Give specific examples of what might be different. Also think of what developed countries could learn from developing countries…</a:t>
            </a:r>
          </a:p>
        </p:txBody>
      </p:sp>
    </p:spTree>
    <p:extLst>
      <p:ext uri="{BB962C8B-B14F-4D97-AF65-F5344CB8AC3E}">
        <p14:creationId xmlns:p14="http://schemas.microsoft.com/office/powerpoint/2010/main" val="814933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800" b="0" dirty="0" smtClean="0"/>
              <a:t>The three hardest questions I get asked are:</a:t>
            </a:r>
          </a:p>
          <a:p>
            <a:pPr marL="457200" marR="0" indent="-457200" algn="l" defTabSz="4445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cap="none" spc="0" normalizeH="0" baseline="0" dirty="0" smtClean="0">
                <a:ln>
                  <a:noFill/>
                </a:ln>
                <a:solidFill>
                  <a:srgbClr val="000000"/>
                </a:solidFill>
                <a:effectLst/>
                <a:uFillTx/>
                <a:sym typeface="Helvetica"/>
              </a:rPr>
              <a:t>What is your job?</a:t>
            </a:r>
          </a:p>
          <a:p>
            <a:pPr marL="457200" marR="0" indent="-457200" algn="l" defTabSz="4445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cap="none" spc="0" normalizeH="0" baseline="0" dirty="0" smtClean="0">
                <a:ln>
                  <a:noFill/>
                </a:ln>
                <a:solidFill>
                  <a:srgbClr val="000000"/>
                </a:solidFill>
                <a:effectLst/>
                <a:uFillTx/>
                <a:sym typeface="Helvetica"/>
              </a:rPr>
              <a:t>Where do you live?</a:t>
            </a:r>
          </a:p>
          <a:p>
            <a:pPr marL="457200" marR="0" indent="-457200" algn="l" defTabSz="4445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cap="none" spc="0" normalizeH="0" baseline="0" dirty="0" smtClean="0">
                <a:ln>
                  <a:noFill/>
                </a:ln>
                <a:solidFill>
                  <a:srgbClr val="000000"/>
                </a:solidFill>
                <a:effectLst/>
                <a:uFillTx/>
                <a:sym typeface="Helvetica"/>
              </a:rPr>
              <a:t>How do you get paid?</a:t>
            </a:r>
          </a:p>
          <a:p>
            <a:pPr marL="0" marR="0" indent="0" algn="l" defTabSz="444500" rtl="0" eaLnBrk="1" fontAlgn="auto" latinLnBrk="0" hangingPunct="1">
              <a:lnSpc>
                <a:spcPct val="100000"/>
              </a:lnSpc>
              <a:spcBef>
                <a:spcPts val="0"/>
              </a:spcBef>
              <a:spcAft>
                <a:spcPts val="0"/>
              </a:spcAft>
              <a:buClrTx/>
              <a:buSzTx/>
              <a:buFontTx/>
              <a:buNone/>
              <a:tabLst/>
              <a:defRPr/>
            </a:pPr>
            <a:r>
              <a:rPr kumimoji="0" lang="en-AU" sz="1800" b="0" i="0" u="none" strike="noStrike" cap="none" spc="0" normalizeH="0" baseline="0" dirty="0" smtClean="0">
                <a:ln>
                  <a:noFill/>
                </a:ln>
                <a:solidFill>
                  <a:srgbClr val="000000"/>
                </a:solidFill>
                <a:effectLst/>
                <a:uFillTx/>
                <a:sym typeface="Helvetica"/>
              </a:rPr>
              <a:t>I don’t have any simple answers to those questions so simply answer with the following…</a:t>
            </a:r>
          </a:p>
          <a:p>
            <a:pPr marL="0" marR="0" indent="0" algn="l" defTabSz="444500" rtl="0" eaLnBrk="1" fontAlgn="auto" latinLnBrk="0" hangingPunct="1">
              <a:lnSpc>
                <a:spcPct val="100000"/>
              </a:lnSpc>
              <a:spcBef>
                <a:spcPts val="0"/>
              </a:spcBef>
              <a:spcAft>
                <a:spcPts val="0"/>
              </a:spcAft>
              <a:buClrTx/>
              <a:buSzTx/>
              <a:buFontTx/>
              <a:buNone/>
              <a:tabLst/>
              <a:defRPr/>
            </a:pPr>
            <a:r>
              <a:rPr kumimoji="0" lang="en-AU" sz="1800" b="0" i="0" u="none" strike="noStrike" cap="none" spc="0" normalizeH="0" baseline="0" dirty="0" smtClean="0">
                <a:ln>
                  <a:noFill/>
                </a:ln>
                <a:solidFill>
                  <a:srgbClr val="000000"/>
                </a:solidFill>
                <a:effectLst/>
                <a:uFillTx/>
                <a:sym typeface="Helvetica"/>
              </a:rPr>
              <a:t>I do different things…</a:t>
            </a:r>
          </a:p>
        </p:txBody>
      </p:sp>
    </p:spTree>
    <p:extLst>
      <p:ext uri="{BB962C8B-B14F-4D97-AF65-F5344CB8AC3E}">
        <p14:creationId xmlns:p14="http://schemas.microsoft.com/office/powerpoint/2010/main" val="509411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kumimoji="0" lang="en-AU" sz="1600" b="0" i="0" u="none" strike="noStrike" cap="none" spc="0" normalizeH="0" baseline="0" dirty="0" smtClean="0">
                <a:ln>
                  <a:noFill/>
                </a:ln>
                <a:solidFill>
                  <a:srgbClr val="000000"/>
                </a:solidFill>
                <a:effectLst/>
                <a:uFillTx/>
                <a:sym typeface="Helvetica"/>
              </a:rPr>
              <a:t>I do different things…</a:t>
            </a:r>
          </a:p>
        </p:txBody>
      </p:sp>
    </p:spTree>
    <p:extLst>
      <p:ext uri="{BB962C8B-B14F-4D97-AF65-F5344CB8AC3E}">
        <p14:creationId xmlns:p14="http://schemas.microsoft.com/office/powerpoint/2010/main" val="2172724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600" b="0" dirty="0" smtClean="0"/>
              <a:t>in different places…</a:t>
            </a:r>
            <a:endParaRPr kumimoji="0" lang="en-AU" sz="1600" b="0" i="0" u="none" strike="noStrike" cap="none" spc="0" normalizeH="0" baseline="0" dirty="0" smtClean="0">
              <a:ln>
                <a:noFill/>
              </a:ln>
              <a:solidFill>
                <a:srgbClr val="000000"/>
              </a:solidFill>
              <a:effectLst/>
              <a:uFillTx/>
              <a:sym typeface="Helvetica"/>
            </a:endParaRPr>
          </a:p>
        </p:txBody>
      </p:sp>
    </p:spTree>
    <p:extLst>
      <p:ext uri="{BB962C8B-B14F-4D97-AF65-F5344CB8AC3E}">
        <p14:creationId xmlns:p14="http://schemas.microsoft.com/office/powerpoint/2010/main" val="2760689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600" b="0" dirty="0" smtClean="0"/>
              <a:t>at different times…</a:t>
            </a:r>
            <a:endParaRPr kumimoji="0" lang="en-AU" sz="1600" b="0" i="0" u="none" strike="noStrike" cap="none" spc="0" normalizeH="0" baseline="0" dirty="0" smtClean="0">
              <a:ln>
                <a:noFill/>
              </a:ln>
              <a:solidFill>
                <a:srgbClr val="000000"/>
              </a:solidFill>
              <a:effectLst/>
              <a:uFillTx/>
              <a:sym typeface="Helvetica"/>
            </a:endParaRPr>
          </a:p>
        </p:txBody>
      </p:sp>
    </p:spTree>
    <p:extLst>
      <p:ext uri="{BB962C8B-B14F-4D97-AF65-F5344CB8AC3E}">
        <p14:creationId xmlns:p14="http://schemas.microsoft.com/office/powerpoint/2010/main" val="1149706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kumimoji="0" lang="en-AU" sz="1600" b="0" i="0" u="none" strike="noStrike" cap="none" spc="0" normalizeH="0" baseline="0" dirty="0" smtClean="0">
                <a:ln>
                  <a:noFill/>
                </a:ln>
                <a:solidFill>
                  <a:srgbClr val="000000"/>
                </a:solidFill>
                <a:effectLst/>
                <a:uFillTx/>
                <a:sym typeface="Helvetica"/>
              </a:rPr>
              <a:t>with different people…</a:t>
            </a:r>
          </a:p>
        </p:txBody>
      </p:sp>
    </p:spTree>
    <p:extLst>
      <p:ext uri="{BB962C8B-B14F-4D97-AF65-F5344CB8AC3E}">
        <p14:creationId xmlns:p14="http://schemas.microsoft.com/office/powerpoint/2010/main" val="195191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600" b="0" dirty="0" smtClean="0"/>
              <a:t>And I do things with LOTS OF DIFFERENT PEOPLE</a:t>
            </a:r>
          </a:p>
          <a:p>
            <a:pPr marL="0" marR="0" indent="0" algn="l" defTabSz="444500" rtl="0" eaLnBrk="1" fontAlgn="auto" latinLnBrk="0" hangingPunct="1">
              <a:lnSpc>
                <a:spcPct val="100000"/>
              </a:lnSpc>
              <a:spcBef>
                <a:spcPts val="0"/>
              </a:spcBef>
              <a:spcAft>
                <a:spcPts val="0"/>
              </a:spcAft>
              <a:buClrTx/>
              <a:buSzTx/>
              <a:buFontTx/>
              <a:buNone/>
              <a:tabLst/>
              <a:defRPr/>
            </a:pPr>
            <a:endParaRPr kumimoji="0" lang="en-AU" sz="1600" b="0" i="0" u="none" strike="noStrike" cap="none" spc="0" normalizeH="0" baseline="0" dirty="0" smtClean="0">
              <a:ln>
                <a:noFill/>
              </a:ln>
              <a:solidFill>
                <a:srgbClr val="000000"/>
              </a:solidFill>
              <a:effectLst/>
              <a:uFillTx/>
              <a:sym typeface="Helvetica"/>
            </a:endParaRPr>
          </a:p>
          <a:p>
            <a:pPr marL="0" marR="0" indent="0" algn="l" defTabSz="444500" rtl="0" eaLnBrk="1" fontAlgn="auto" latinLnBrk="0" hangingPunct="1">
              <a:lnSpc>
                <a:spcPct val="100000"/>
              </a:lnSpc>
              <a:spcBef>
                <a:spcPts val="0"/>
              </a:spcBef>
              <a:spcAft>
                <a:spcPts val="0"/>
              </a:spcAft>
              <a:buClrTx/>
              <a:buSzTx/>
              <a:buFontTx/>
              <a:buNone/>
              <a:tabLst/>
              <a:defRPr/>
            </a:pPr>
            <a:r>
              <a:rPr kumimoji="0" lang="en-AU" sz="1600" b="0" i="0" u="none" strike="noStrike" cap="none" spc="0" normalizeH="0" baseline="0" dirty="0" smtClean="0">
                <a:ln>
                  <a:noFill/>
                </a:ln>
                <a:solidFill>
                  <a:srgbClr val="000000"/>
                </a:solidFill>
                <a:effectLst/>
                <a:uFillTx/>
                <a:sym typeface="Helvetica"/>
              </a:rPr>
              <a:t>I try to make sure I know all the good things that are out there in the world making a difference and for me to join in with them when and where possible</a:t>
            </a:r>
          </a:p>
        </p:txBody>
      </p:sp>
    </p:spTree>
    <p:extLst>
      <p:ext uri="{BB962C8B-B14F-4D97-AF65-F5344CB8AC3E}">
        <p14:creationId xmlns:p14="http://schemas.microsoft.com/office/powerpoint/2010/main" val="283591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44500" eaLnBrk="1" fontAlgn="auto" latinLnBrk="0" hangingPunct="1">
              <a:lnSpc>
                <a:spcPct val="100000"/>
              </a:lnSpc>
              <a:spcBef>
                <a:spcPts val="0"/>
              </a:spcBef>
              <a:spcAft>
                <a:spcPts val="0"/>
              </a:spcAft>
              <a:buClrTx/>
              <a:buSzTx/>
              <a:buFontTx/>
              <a:buNone/>
              <a:tabLst/>
              <a:defRPr/>
            </a:pPr>
            <a:r>
              <a:rPr lang="en-AU" dirty="0" smtClean="0"/>
              <a:t>World’s Largest Lesson animation 3min version - </a:t>
            </a:r>
            <a:r>
              <a:rPr lang="en-AU" sz="2000" b="1" dirty="0" smtClean="0">
                <a:solidFill>
                  <a:srgbClr val="000000"/>
                </a:solidFill>
                <a:hlinkClick r:id="rId3"/>
              </a:rPr>
              <a:t>https://youtu.be/cBxN9E5f7pc</a:t>
            </a:r>
            <a:r>
              <a:rPr lang="en-AU" sz="2000" b="1" dirty="0" smtClean="0">
                <a:solidFill>
                  <a:srgbClr val="000000"/>
                </a:solidFill>
              </a:rPr>
              <a:t> https://vimeo.com/140567572 </a:t>
            </a:r>
            <a:endParaRPr lang="en-AU" dirty="0" smtClean="0"/>
          </a:p>
        </p:txBody>
      </p:sp>
    </p:spTree>
    <p:extLst>
      <p:ext uri="{BB962C8B-B14F-4D97-AF65-F5344CB8AC3E}">
        <p14:creationId xmlns:p14="http://schemas.microsoft.com/office/powerpoint/2010/main" val="2162628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kumimoji="0" lang="en-AU" sz="1600" b="0" i="0" u="none" strike="noStrike" cap="none" spc="0" normalizeH="0" baseline="0" dirty="0" smtClean="0">
                <a:ln>
                  <a:noFill/>
                </a:ln>
                <a:solidFill>
                  <a:sysClr val="windowText" lastClr="000000"/>
                </a:solidFill>
                <a:effectLst/>
                <a:uFillTx/>
                <a:sym typeface="Lucida Grande"/>
              </a:rPr>
              <a:t>Then sometimes I feel there is a gap and so I have created my own ideas and actions like Polio Points - a schools award and reward program that helps vaccinate children from polio, Happy, simply - a sustainable lifestyle model and education project and Teaspoons of Change as I have explained earlier.</a:t>
            </a:r>
            <a:endParaRPr kumimoji="0" lang="en-AU" sz="1600" b="0" i="0" u="none" strike="noStrike" cap="none" spc="0" normalizeH="0" baseline="0" dirty="0" smtClean="0">
              <a:ln>
                <a:noFill/>
              </a:ln>
              <a:solidFill>
                <a:srgbClr val="000000"/>
              </a:solidFill>
              <a:effectLst/>
              <a:uFillTx/>
              <a:sym typeface="Helvetica"/>
            </a:endParaRPr>
          </a:p>
        </p:txBody>
      </p:sp>
    </p:spTree>
    <p:extLst>
      <p:ext uri="{BB962C8B-B14F-4D97-AF65-F5344CB8AC3E}">
        <p14:creationId xmlns:p14="http://schemas.microsoft.com/office/powerpoint/2010/main" val="2894556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Let’s start with two very simple but effective ideas</a:t>
            </a:r>
            <a:r>
              <a:rPr lang="en-AU" baseline="0" dirty="0" smtClean="0"/>
              <a:t> and ways to be active and effective global citizens</a:t>
            </a:r>
            <a:endParaRPr lang="en-AU" dirty="0"/>
          </a:p>
        </p:txBody>
      </p:sp>
    </p:spTree>
    <p:extLst>
      <p:ext uri="{BB962C8B-B14F-4D97-AF65-F5344CB8AC3E}">
        <p14:creationId xmlns:p14="http://schemas.microsoft.com/office/powerpoint/2010/main" val="3398031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800" b="0" dirty="0" smtClean="0"/>
              <a:t>One of the easiest and most effective ways to be a global</a:t>
            </a:r>
            <a:r>
              <a:rPr lang="en-AU" sz="1800" b="0" baseline="0" dirty="0" smtClean="0"/>
              <a:t> citizen is knowing </a:t>
            </a:r>
            <a:r>
              <a:rPr lang="en-AU" sz="1800" b="1" baseline="0" dirty="0" smtClean="0"/>
              <a:t>good people with good ideas doing good things!</a:t>
            </a:r>
          </a:p>
          <a:p>
            <a:pPr marL="0" marR="0" indent="0" algn="l" defTabSz="444500" rtl="0" eaLnBrk="1" fontAlgn="auto" latinLnBrk="0" hangingPunct="1">
              <a:lnSpc>
                <a:spcPct val="100000"/>
              </a:lnSpc>
              <a:spcBef>
                <a:spcPts val="0"/>
              </a:spcBef>
              <a:spcAft>
                <a:spcPts val="0"/>
              </a:spcAft>
              <a:buClrTx/>
              <a:buSzTx/>
              <a:buFontTx/>
              <a:buNone/>
              <a:tabLst/>
              <a:defRPr/>
            </a:pPr>
            <a:endParaRPr kumimoji="0" lang="en-AU" sz="1800" b="0" i="0" u="none" strike="noStrike" cap="none" spc="0" normalizeH="0" baseline="0" dirty="0" smtClean="0">
              <a:ln>
                <a:noFill/>
              </a:ln>
              <a:solidFill>
                <a:srgbClr val="000000"/>
              </a:solidFill>
              <a:effectLst/>
              <a:uFillTx/>
              <a:sym typeface="Helvetica"/>
            </a:endParaRPr>
          </a:p>
          <a:p>
            <a:pPr marL="0" marR="0" indent="0" algn="l" defTabSz="444500" rtl="0" eaLnBrk="1" fontAlgn="auto" latinLnBrk="0" hangingPunct="1">
              <a:lnSpc>
                <a:spcPct val="100000"/>
              </a:lnSpc>
              <a:spcBef>
                <a:spcPts val="0"/>
              </a:spcBef>
              <a:spcAft>
                <a:spcPts val="0"/>
              </a:spcAft>
              <a:buClrTx/>
              <a:buSzTx/>
              <a:buFontTx/>
              <a:buNone/>
              <a:tabLst/>
              <a:defRPr/>
            </a:pPr>
            <a:r>
              <a:rPr kumimoji="0" lang="en-AU" sz="1800" b="0" i="0" u="none" strike="noStrike" cap="none" spc="0" normalizeH="0" baseline="0" dirty="0" smtClean="0">
                <a:ln>
                  <a:noFill/>
                </a:ln>
                <a:solidFill>
                  <a:srgbClr val="000000"/>
                </a:solidFill>
                <a:effectLst/>
                <a:uFillTx/>
                <a:sym typeface="Helvetica"/>
              </a:rPr>
              <a:t>I feel this is one of the easiest and most beneficial ways of being an active and effective global citizen </a:t>
            </a:r>
          </a:p>
        </p:txBody>
      </p:sp>
    </p:spTree>
    <p:extLst>
      <p:ext uri="{BB962C8B-B14F-4D97-AF65-F5344CB8AC3E}">
        <p14:creationId xmlns:p14="http://schemas.microsoft.com/office/powerpoint/2010/main" val="3764624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600" b="0" dirty="0" smtClean="0"/>
              <a:t>Cryptic clue </a:t>
            </a:r>
            <a:r>
              <a:rPr lang="en-AU" sz="1600" b="0" baseline="0" dirty="0" smtClean="0"/>
              <a:t>Any guesses? Sydney Harbour Bridge. So what does that have to do with being an active and effective global citizen?</a:t>
            </a:r>
          </a:p>
          <a:p>
            <a:pPr marL="0" marR="0" indent="0" algn="l" defTabSz="444500" rtl="0" eaLnBrk="1" fontAlgn="auto" latinLnBrk="0" hangingPunct="1">
              <a:lnSpc>
                <a:spcPct val="100000"/>
              </a:lnSpc>
              <a:spcBef>
                <a:spcPts val="0"/>
              </a:spcBef>
              <a:spcAft>
                <a:spcPts val="0"/>
              </a:spcAft>
              <a:buClrTx/>
              <a:buSzTx/>
              <a:buFontTx/>
              <a:buNone/>
              <a:tabLst/>
              <a:defRPr/>
            </a:pPr>
            <a:endParaRPr lang="en-AU" sz="1600" b="0" baseline="0" dirty="0" smtClean="0"/>
          </a:p>
          <a:p>
            <a:pPr marL="0" marR="0" indent="0" algn="l" defTabSz="444500" rtl="0" eaLnBrk="1" fontAlgn="auto" latinLnBrk="0" hangingPunct="1">
              <a:lnSpc>
                <a:spcPct val="100000"/>
              </a:lnSpc>
              <a:spcBef>
                <a:spcPts val="0"/>
              </a:spcBef>
              <a:spcAft>
                <a:spcPts val="0"/>
              </a:spcAft>
              <a:buClrTx/>
              <a:buSzTx/>
              <a:buFontTx/>
              <a:buNone/>
              <a:tabLst/>
              <a:defRPr/>
            </a:pPr>
            <a:r>
              <a:rPr lang="en-AU" sz="1600" b="0" baseline="0" dirty="0" smtClean="0"/>
              <a:t>The answer is to be a bridge.</a:t>
            </a:r>
          </a:p>
          <a:p>
            <a:pPr marL="0" marR="0" indent="0" algn="l" defTabSz="444500" rtl="0" eaLnBrk="1" fontAlgn="auto" latinLnBrk="0" hangingPunct="1">
              <a:lnSpc>
                <a:spcPct val="100000"/>
              </a:lnSpc>
              <a:spcBef>
                <a:spcPts val="0"/>
              </a:spcBef>
              <a:spcAft>
                <a:spcPts val="0"/>
              </a:spcAft>
              <a:buClrTx/>
              <a:buSzTx/>
              <a:buFontTx/>
              <a:buNone/>
              <a:tabLst/>
              <a:defRPr/>
            </a:pPr>
            <a:endParaRPr lang="en-AU" sz="1600" b="0" baseline="0" dirty="0" smtClean="0"/>
          </a:p>
          <a:p>
            <a:pPr marL="0" marR="0" indent="0" algn="l" defTabSz="444500" rtl="0" eaLnBrk="1" fontAlgn="auto" latinLnBrk="0" hangingPunct="1">
              <a:lnSpc>
                <a:spcPct val="100000"/>
              </a:lnSpc>
              <a:spcBef>
                <a:spcPts val="0"/>
              </a:spcBef>
              <a:spcAft>
                <a:spcPts val="0"/>
              </a:spcAft>
              <a:buClrTx/>
              <a:buSzTx/>
              <a:buFontTx/>
              <a:buNone/>
              <a:tabLst/>
              <a:defRPr/>
            </a:pPr>
            <a:r>
              <a:rPr lang="en-AU" sz="1600" b="0" baseline="0" dirty="0" smtClean="0"/>
              <a:t>A really easy and effective way to create positive change in the world is to know good people who do good things and </a:t>
            </a:r>
            <a:r>
              <a:rPr lang="en-AU" sz="1600" b="1" baseline="0" dirty="0" smtClean="0"/>
              <a:t>connect them </a:t>
            </a:r>
            <a:r>
              <a:rPr lang="en-AU" sz="1600" b="0" baseline="0" dirty="0" smtClean="0"/>
              <a:t>with those people to want to do good things. I make sure I know a bunch of excellent role-models and organisations that people can go to so they can join in the movement to end extreme poverty, to protect and rejuvenate the environment or see clean water and sanitation for all or any major topic and solution.</a:t>
            </a:r>
          </a:p>
        </p:txBody>
      </p:sp>
    </p:spTree>
    <p:extLst>
      <p:ext uri="{BB962C8B-B14F-4D97-AF65-F5344CB8AC3E}">
        <p14:creationId xmlns:p14="http://schemas.microsoft.com/office/powerpoint/2010/main" val="1458415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2000" b="0" dirty="0" smtClean="0"/>
              <a:t>My ambition in life is to be the best humanitarian I can be. So what does that actually look like?</a:t>
            </a:r>
            <a:endParaRPr kumimoji="0" lang="en-AU" sz="2000" b="0" i="0" u="none" strike="noStrike" cap="none" spc="0" normalizeH="0" baseline="0" dirty="0" smtClean="0">
              <a:ln>
                <a:noFill/>
              </a:ln>
              <a:solidFill>
                <a:srgbClr val="000000"/>
              </a:solidFill>
              <a:effectLst/>
              <a:uFillTx/>
              <a:sym typeface="Helvetica"/>
            </a:endParaRPr>
          </a:p>
        </p:txBody>
      </p:sp>
    </p:spTree>
    <p:extLst>
      <p:ext uri="{BB962C8B-B14F-4D97-AF65-F5344CB8AC3E}">
        <p14:creationId xmlns:p14="http://schemas.microsoft.com/office/powerpoint/2010/main" val="1206831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2000" b="0" dirty="0" smtClean="0"/>
              <a:t>Working towards increasing</a:t>
            </a:r>
            <a:r>
              <a:rPr lang="en-AU" sz="2000" b="0" baseline="0" dirty="0" smtClean="0"/>
              <a:t> the number and effectiveness of the movement to end extreme poverty for everyone, everywhere and forever!</a:t>
            </a:r>
            <a:endParaRPr kumimoji="0" lang="en-AU" sz="2000" b="0" i="0" u="none" strike="noStrike" cap="none" spc="0" normalizeH="0" baseline="0" dirty="0" smtClean="0">
              <a:ln>
                <a:noFill/>
              </a:ln>
              <a:solidFill>
                <a:srgbClr val="000000"/>
              </a:solidFill>
              <a:effectLst/>
              <a:uFillTx/>
              <a:sym typeface="Helvetica"/>
            </a:endParaRPr>
          </a:p>
        </p:txBody>
      </p:sp>
    </p:spTree>
    <p:extLst>
      <p:ext uri="{BB962C8B-B14F-4D97-AF65-F5344CB8AC3E}">
        <p14:creationId xmlns:p14="http://schemas.microsoft.com/office/powerpoint/2010/main" val="915885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2000" b="0" dirty="0" smtClean="0"/>
              <a:t>And ensure environmental sustainability of the planet for the future</a:t>
            </a:r>
            <a:endParaRPr kumimoji="0" lang="en-AU" sz="2000" b="0" i="0" u="none" strike="noStrike" cap="none" spc="0" normalizeH="0" baseline="0" dirty="0" smtClean="0">
              <a:ln>
                <a:noFill/>
              </a:ln>
              <a:solidFill>
                <a:srgbClr val="000000"/>
              </a:solidFill>
              <a:effectLst/>
              <a:uFillTx/>
              <a:sym typeface="Helvetica"/>
            </a:endParaRPr>
          </a:p>
        </p:txBody>
      </p:sp>
    </p:spTree>
    <p:extLst>
      <p:ext uri="{BB962C8B-B14F-4D97-AF65-F5344CB8AC3E}">
        <p14:creationId xmlns:p14="http://schemas.microsoft.com/office/powerpoint/2010/main" val="1714824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7" name="Shape 207"/>
          <p:cNvSpPr>
            <a:spLocks noGrp="1"/>
          </p:cNvSpPr>
          <p:nvPr>
            <p:ph type="body" sz="quarter" idx="1"/>
          </p:nvPr>
        </p:nvSpPr>
        <p:spPr>
          <a:prstGeom prst="rect">
            <a:avLst/>
          </a:prstGeom>
        </p:spPr>
        <p:txBody>
          <a:bodyPr/>
          <a:lstStyle/>
          <a:p>
            <a:pPr marL="43349" marR="43349" lvl="0" defTabSz="977900">
              <a:buClr>
                <a:srgbClr val="000000"/>
              </a:buClr>
              <a:buFont typeface="Arial"/>
              <a:defRPr sz="1800"/>
            </a:pPr>
            <a:r>
              <a:rPr lang="en-AU" sz="1600" dirty="0" smtClean="0">
                <a:uFill>
                  <a:solidFill/>
                </a:uFill>
                <a:latin typeface="Arial"/>
                <a:ea typeface="Arial"/>
                <a:cs typeface="Arial"/>
                <a:sym typeface="Arial"/>
              </a:rPr>
              <a:t>The other thing</a:t>
            </a:r>
            <a:r>
              <a:rPr lang="en-AU" sz="1600" baseline="0" dirty="0" smtClean="0">
                <a:uFill>
                  <a:solidFill/>
                </a:uFill>
                <a:latin typeface="Arial"/>
                <a:ea typeface="Arial"/>
                <a:cs typeface="Arial"/>
                <a:sym typeface="Arial"/>
              </a:rPr>
              <a:t> about being an effective global citizen is to do what you are interested in or where you are gifted and combine that with you passion for a global topic or cause. In the case of this photo I rode a bike around the South Island of New Zealand, which I love doing, and combined this with my passion for giving presentations and sharing stories on ending extreme poverty</a:t>
            </a:r>
            <a:endParaRPr sz="1600" dirty="0">
              <a:uFill>
                <a:solidFill/>
              </a:uFill>
              <a:latin typeface="Arial"/>
              <a:ea typeface="Arial"/>
              <a:cs typeface="Arial"/>
              <a:sym typeface="Arial"/>
            </a:endParaRPr>
          </a:p>
        </p:txBody>
      </p:sp>
    </p:spTree>
    <p:extLst>
      <p:ext uri="{BB962C8B-B14F-4D97-AF65-F5344CB8AC3E}">
        <p14:creationId xmlns:p14="http://schemas.microsoft.com/office/powerpoint/2010/main" val="2639323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pPr lvl="0"/>
            <a:endParaRPr/>
          </a:p>
        </p:txBody>
      </p:sp>
      <p:sp>
        <p:nvSpPr>
          <p:cNvPr id="215" name="Shape 215"/>
          <p:cNvSpPr>
            <a:spLocks noGrp="1"/>
          </p:cNvSpPr>
          <p:nvPr>
            <p:ph type="body" sz="quarter" idx="1"/>
          </p:nvPr>
        </p:nvSpPr>
        <p:spPr>
          <a:prstGeom prst="rect">
            <a:avLst/>
          </a:prstGeom>
        </p:spPr>
        <p:txBody>
          <a:bodyPr/>
          <a:lstStyle>
            <a:lvl1pPr marL="43349" marR="43349" defTabSz="977900">
              <a:buClr>
                <a:srgbClr val="000000"/>
              </a:buClr>
              <a:buFont typeface="Arial"/>
              <a:defRPr sz="1800">
                <a:uFill>
                  <a:solidFill/>
                </a:uFill>
                <a:latin typeface="Arial"/>
                <a:ea typeface="Arial"/>
                <a:cs typeface="Arial"/>
                <a:sym typeface="Arial"/>
              </a:defRPr>
            </a:lvl1pPr>
          </a:lstStyle>
          <a:p>
            <a:pPr lvl="0">
              <a:defRPr>
                <a:uFillTx/>
              </a:defRPr>
            </a:pPr>
            <a:r>
              <a:rPr sz="1600" dirty="0">
                <a:uFill>
                  <a:solidFill/>
                </a:uFill>
              </a:rPr>
              <a:t>I </a:t>
            </a:r>
            <a:r>
              <a:rPr lang="en-AU" sz="1600" dirty="0" smtClean="0">
                <a:uFill>
                  <a:solidFill/>
                </a:uFill>
              </a:rPr>
              <a:t>have also</a:t>
            </a:r>
            <a:r>
              <a:rPr sz="1600" dirty="0" smtClean="0">
                <a:uFill>
                  <a:solidFill/>
                </a:uFill>
              </a:rPr>
              <a:t> </a:t>
            </a:r>
            <a:r>
              <a:rPr sz="1600" dirty="0">
                <a:uFill>
                  <a:solidFill/>
                </a:uFill>
              </a:rPr>
              <a:t>put my teaching experience </a:t>
            </a:r>
            <a:r>
              <a:rPr lang="en-AU" sz="1600" dirty="0" smtClean="0">
                <a:uFill>
                  <a:solidFill/>
                </a:uFill>
              </a:rPr>
              <a:t>and </a:t>
            </a:r>
            <a:r>
              <a:rPr sz="1600" dirty="0" smtClean="0">
                <a:uFill>
                  <a:solidFill/>
                </a:uFill>
              </a:rPr>
              <a:t>able </a:t>
            </a:r>
            <a:r>
              <a:rPr sz="1600" dirty="0">
                <a:uFill>
                  <a:solidFill/>
                </a:uFill>
              </a:rPr>
              <a:t>to give large presentations, like this one to </a:t>
            </a:r>
            <a:r>
              <a:rPr lang="en-AU" sz="1600" dirty="0" smtClean="0">
                <a:uFill>
                  <a:solidFill/>
                </a:uFill>
              </a:rPr>
              <a:t>over </a:t>
            </a:r>
            <a:r>
              <a:rPr sz="1600" dirty="0" smtClean="0">
                <a:uFill>
                  <a:solidFill/>
                </a:uFill>
              </a:rPr>
              <a:t>700</a:t>
            </a:r>
            <a:r>
              <a:rPr lang="en-AU" sz="1600" dirty="0" smtClean="0">
                <a:uFill>
                  <a:solidFill/>
                </a:uFill>
              </a:rPr>
              <a:t> year 9 girls</a:t>
            </a:r>
            <a:r>
              <a:rPr sz="1600" dirty="0" smtClean="0">
                <a:uFill>
                  <a:solidFill/>
                </a:uFill>
              </a:rPr>
              <a:t> </a:t>
            </a:r>
            <a:r>
              <a:rPr sz="1600" dirty="0">
                <a:uFill>
                  <a:solidFill/>
                </a:uFill>
              </a:rPr>
              <a:t>at a school in Singapore.</a:t>
            </a:r>
          </a:p>
        </p:txBody>
      </p:sp>
    </p:spTree>
    <p:extLst>
      <p:ext uri="{BB962C8B-B14F-4D97-AF65-F5344CB8AC3E}">
        <p14:creationId xmlns:p14="http://schemas.microsoft.com/office/powerpoint/2010/main" val="3650404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7" name="Shape 207"/>
          <p:cNvSpPr>
            <a:spLocks noGrp="1"/>
          </p:cNvSpPr>
          <p:nvPr>
            <p:ph type="body" sz="quarter" idx="1"/>
          </p:nvPr>
        </p:nvSpPr>
        <p:spPr>
          <a:prstGeom prst="rect">
            <a:avLst/>
          </a:prstGeom>
        </p:spPr>
        <p:txBody>
          <a:bodyPr/>
          <a:lstStyle/>
          <a:p>
            <a:pPr marL="43349" marR="43349" lvl="0" indent="0" defTabSz="977900" eaLnBrk="1" fontAlgn="auto" latinLnBrk="0" hangingPunct="1">
              <a:lnSpc>
                <a:spcPct val="100000"/>
              </a:lnSpc>
              <a:spcBef>
                <a:spcPts val="0"/>
              </a:spcBef>
              <a:spcAft>
                <a:spcPts val="0"/>
              </a:spcAft>
              <a:buClr>
                <a:srgbClr val="000000"/>
              </a:buClr>
              <a:buSzTx/>
              <a:buFont typeface="Arial"/>
              <a:buNone/>
              <a:tabLst/>
              <a:defRPr sz="1800"/>
            </a:pPr>
            <a:r>
              <a:rPr lang="en-AU" sz="1600" dirty="0" smtClean="0">
                <a:uFill>
                  <a:solidFill/>
                </a:uFill>
                <a:latin typeface="Arial"/>
                <a:ea typeface="Arial"/>
                <a:cs typeface="Arial"/>
                <a:sym typeface="Arial"/>
              </a:rPr>
              <a:t>These</a:t>
            </a:r>
            <a:r>
              <a:rPr lang="en-AU" sz="1600" baseline="0" dirty="0" smtClean="0">
                <a:uFill>
                  <a:solidFill/>
                </a:uFill>
                <a:latin typeface="Arial"/>
                <a:ea typeface="Arial"/>
                <a:cs typeface="Arial"/>
                <a:sym typeface="Arial"/>
              </a:rPr>
              <a:t> days I try and balance a life of both kinds of experiences of working on-the-ground to learn more and then share what I have learnt through advocacy, presentations and public/political engagement.</a:t>
            </a:r>
          </a:p>
          <a:p>
            <a:pPr marL="43349" marR="43349" lvl="0" indent="0" defTabSz="977900" eaLnBrk="1" fontAlgn="auto" latinLnBrk="0" hangingPunct="1">
              <a:lnSpc>
                <a:spcPct val="100000"/>
              </a:lnSpc>
              <a:spcBef>
                <a:spcPts val="0"/>
              </a:spcBef>
              <a:spcAft>
                <a:spcPts val="0"/>
              </a:spcAft>
              <a:buClr>
                <a:srgbClr val="000000"/>
              </a:buClr>
              <a:buSzTx/>
              <a:buFont typeface="Arial"/>
              <a:buNone/>
              <a:tabLst/>
              <a:defRPr sz="1800"/>
            </a:pPr>
            <a:endParaRPr lang="en-AU" sz="1600" baseline="0" dirty="0" smtClean="0">
              <a:uFill>
                <a:solidFill/>
              </a:uFill>
              <a:latin typeface="Arial"/>
              <a:ea typeface="Arial"/>
              <a:cs typeface="Arial"/>
              <a:sym typeface="Arial"/>
            </a:endParaRPr>
          </a:p>
          <a:p>
            <a:pPr marL="43349" marR="43349" lvl="0" indent="0" defTabSz="977900" eaLnBrk="1" fontAlgn="auto" latinLnBrk="0" hangingPunct="1">
              <a:lnSpc>
                <a:spcPct val="100000"/>
              </a:lnSpc>
              <a:spcBef>
                <a:spcPts val="0"/>
              </a:spcBef>
              <a:spcAft>
                <a:spcPts val="0"/>
              </a:spcAft>
              <a:buClr>
                <a:srgbClr val="000000"/>
              </a:buClr>
              <a:buSzTx/>
              <a:buFont typeface="Arial"/>
              <a:buNone/>
              <a:tabLst/>
              <a:defRPr sz="1800"/>
            </a:pPr>
            <a:r>
              <a:rPr lang="en-AU" sz="1600" baseline="0" dirty="0" smtClean="0">
                <a:uFill>
                  <a:solidFill/>
                </a:uFill>
                <a:latin typeface="Arial"/>
                <a:ea typeface="Arial"/>
                <a:cs typeface="Arial"/>
                <a:sym typeface="Arial"/>
              </a:rPr>
              <a:t>This is a photo from the </a:t>
            </a:r>
            <a:r>
              <a:rPr lang="en-AU" sz="1600" baseline="0" dirty="0" err="1" smtClean="0">
                <a:uFill>
                  <a:solidFill/>
                </a:uFill>
                <a:latin typeface="Arial"/>
                <a:ea typeface="Arial"/>
                <a:cs typeface="Arial"/>
                <a:sym typeface="Arial"/>
              </a:rPr>
              <a:t>Bentiu</a:t>
            </a:r>
            <a:r>
              <a:rPr lang="en-AU" sz="1600" baseline="0" dirty="0" smtClean="0">
                <a:uFill>
                  <a:solidFill/>
                </a:uFill>
                <a:latin typeface="Arial"/>
                <a:ea typeface="Arial"/>
                <a:cs typeface="Arial"/>
                <a:sym typeface="Arial"/>
              </a:rPr>
              <a:t> Protection of Civilians (</a:t>
            </a:r>
            <a:r>
              <a:rPr lang="en-AU" sz="1600" baseline="0" dirty="0" err="1" smtClean="0">
                <a:uFill>
                  <a:solidFill/>
                </a:uFill>
                <a:latin typeface="Arial"/>
                <a:ea typeface="Arial"/>
                <a:cs typeface="Arial"/>
                <a:sym typeface="Arial"/>
              </a:rPr>
              <a:t>PoC</a:t>
            </a:r>
            <a:r>
              <a:rPr lang="en-AU" sz="1600" baseline="0" dirty="0" smtClean="0">
                <a:uFill>
                  <a:solidFill/>
                </a:uFill>
                <a:latin typeface="Arial"/>
                <a:ea typeface="Arial"/>
                <a:cs typeface="Arial"/>
                <a:sym typeface="Arial"/>
              </a:rPr>
              <a:t>) in South Sudan where I learnt a lot about life and will share with you some of the lessons I learnt later in the presentation</a:t>
            </a:r>
            <a:endParaRPr lang="en-AU" sz="1600" dirty="0" smtClean="0">
              <a:uFill>
                <a:solidFill/>
              </a:uFill>
              <a:latin typeface="Arial"/>
              <a:ea typeface="Arial"/>
              <a:cs typeface="Arial"/>
              <a:sym typeface="Arial"/>
            </a:endParaRPr>
          </a:p>
        </p:txBody>
      </p:sp>
    </p:spTree>
    <p:extLst>
      <p:ext uri="{BB962C8B-B14F-4D97-AF65-F5344CB8AC3E}">
        <p14:creationId xmlns:p14="http://schemas.microsoft.com/office/powerpoint/2010/main" val="719323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So now we know more about the Global</a:t>
            </a:r>
            <a:r>
              <a:rPr lang="en-AU" sz="1600" baseline="0" dirty="0" smtClean="0"/>
              <a:t> Goals what can do to help achieve them…?</a:t>
            </a:r>
            <a:endParaRPr lang="en-AU" sz="1600" dirty="0"/>
          </a:p>
        </p:txBody>
      </p:sp>
    </p:spTree>
    <p:extLst>
      <p:ext uri="{BB962C8B-B14F-4D97-AF65-F5344CB8AC3E}">
        <p14:creationId xmlns:p14="http://schemas.microsoft.com/office/powerpoint/2010/main" val="1112226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44500" eaLnBrk="1" fontAlgn="auto" latinLnBrk="0" hangingPunct="1">
              <a:lnSpc>
                <a:spcPct val="100000"/>
              </a:lnSpc>
              <a:spcBef>
                <a:spcPts val="0"/>
              </a:spcBef>
              <a:spcAft>
                <a:spcPts val="0"/>
              </a:spcAft>
              <a:buClrTx/>
              <a:buSzTx/>
              <a:buFontTx/>
              <a:buNone/>
              <a:tabLst/>
              <a:defRPr/>
            </a:pPr>
            <a:r>
              <a:rPr lang="en-AU" sz="1800" dirty="0" smtClean="0"/>
              <a:t>This is a wonderful video made</a:t>
            </a:r>
            <a:r>
              <a:rPr lang="en-AU" sz="1800" baseline="0" dirty="0" smtClean="0"/>
              <a:t> by teenagers in a remote part of eastern South Sudan who filmed their own stories - here is the story of </a:t>
            </a:r>
            <a:r>
              <a:rPr lang="en-AU" sz="1800" baseline="0" dirty="0" err="1" smtClean="0"/>
              <a:t>Nirindit</a:t>
            </a:r>
            <a:r>
              <a:rPr lang="en-AU" sz="1800" baseline="0" dirty="0" smtClean="0"/>
              <a:t> from </a:t>
            </a:r>
            <a:r>
              <a:rPr lang="en-AU" sz="1800" baseline="0" dirty="0" err="1" smtClean="0"/>
              <a:t>Pibor</a:t>
            </a:r>
            <a:r>
              <a:rPr lang="en-AU" sz="1800" baseline="0" dirty="0" smtClean="0"/>
              <a:t> or of </a:t>
            </a:r>
            <a:r>
              <a:rPr lang="en-AU" sz="1800" b="1" dirty="0" smtClean="0"/>
              <a:t>Jamal</a:t>
            </a:r>
            <a:r>
              <a:rPr lang="en-AU" sz="1800" dirty="0" smtClean="0"/>
              <a:t> returning from the war</a:t>
            </a:r>
          </a:p>
          <a:p>
            <a:endParaRPr lang="en-AU" sz="1800" baseline="0" dirty="0" smtClean="0"/>
          </a:p>
          <a:p>
            <a:r>
              <a:rPr lang="en-AU" sz="1800" baseline="0" dirty="0" smtClean="0"/>
              <a:t>Link to other 1 Minute Juniors videos from around the world: https://www.youtube.com/user/UNICEFoneminutesjr </a:t>
            </a:r>
            <a:endParaRPr lang="en-AU" sz="1800" dirty="0"/>
          </a:p>
        </p:txBody>
      </p:sp>
    </p:spTree>
    <p:extLst>
      <p:ext uri="{BB962C8B-B14F-4D97-AF65-F5344CB8AC3E}">
        <p14:creationId xmlns:p14="http://schemas.microsoft.com/office/powerpoint/2010/main" val="4056561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Another</a:t>
            </a:r>
            <a:r>
              <a:rPr lang="en-AU" sz="1600" baseline="0" dirty="0" smtClean="0"/>
              <a:t> picture here of a polio campaign to immunise children and keep them safe from polio and other preventable diseases</a:t>
            </a:r>
            <a:endParaRPr lang="en-AU" sz="1600" dirty="0"/>
          </a:p>
        </p:txBody>
      </p:sp>
    </p:spTree>
    <p:extLst>
      <p:ext uri="{BB962C8B-B14F-4D97-AF65-F5344CB8AC3E}">
        <p14:creationId xmlns:p14="http://schemas.microsoft.com/office/powerpoint/2010/main" val="1094547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88" name="Shape 288"/>
          <p:cNvSpPr>
            <a:spLocks noGrp="1"/>
          </p:cNvSpPr>
          <p:nvPr>
            <p:ph type="body" sz="quarter" idx="1"/>
          </p:nvPr>
        </p:nvSpPr>
        <p:spPr>
          <a:prstGeom prst="rect">
            <a:avLst/>
          </a:prstGeom>
        </p:spPr>
        <p:txBody>
          <a:bodyPr/>
          <a:lstStyle/>
          <a:p>
            <a:pPr lvl="0" defTabSz="622300">
              <a:defRPr sz="1800"/>
            </a:pPr>
            <a:r>
              <a:rPr lang="en-AU" altLang="ja-JP" sz="1600" dirty="0" smtClean="0">
                <a:uFill>
                  <a:solidFill/>
                </a:uFill>
                <a:latin typeface="Arial"/>
                <a:ea typeface="Arial"/>
                <a:cs typeface="Arial"/>
                <a:sym typeface="Arial"/>
              </a:rPr>
              <a:t>So I am a Global</a:t>
            </a:r>
            <a:r>
              <a:rPr lang="en-AU" altLang="ja-JP" sz="1600" baseline="0" dirty="0" smtClean="0">
                <a:uFill>
                  <a:solidFill/>
                </a:uFill>
                <a:latin typeface="Arial"/>
                <a:ea typeface="Arial"/>
                <a:cs typeface="Arial"/>
                <a:sym typeface="Arial"/>
              </a:rPr>
              <a:t> Citizen </a:t>
            </a:r>
            <a:r>
              <a:rPr lang="en-AU" altLang="ja-JP" sz="1600" b="1" baseline="0" dirty="0" smtClean="0">
                <a:uFill>
                  <a:solidFill/>
                </a:uFill>
                <a:latin typeface="Arial"/>
                <a:ea typeface="Arial"/>
                <a:cs typeface="Arial"/>
                <a:sym typeface="Arial"/>
              </a:rPr>
              <a:t>not</a:t>
            </a:r>
            <a:r>
              <a:rPr lang="en-AU" altLang="ja-JP" sz="1600" baseline="0" dirty="0" smtClean="0">
                <a:uFill>
                  <a:solidFill/>
                </a:uFill>
                <a:latin typeface="Arial"/>
                <a:ea typeface="Arial"/>
                <a:cs typeface="Arial"/>
                <a:sym typeface="Arial"/>
              </a:rPr>
              <a:t> because I have been to over 80 countries in the past 15 years or because I am standing here in front of a sign with the Global Goals but I think and act as a global citizen knowing my choices, decisions and actions have an impact on people and the planet…</a:t>
            </a:r>
          </a:p>
        </p:txBody>
      </p:sp>
    </p:spTree>
    <p:extLst>
      <p:ext uri="{BB962C8B-B14F-4D97-AF65-F5344CB8AC3E}">
        <p14:creationId xmlns:p14="http://schemas.microsoft.com/office/powerpoint/2010/main" val="1259732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So for</a:t>
            </a:r>
            <a:r>
              <a:rPr lang="en-AU" sz="1600" baseline="0" dirty="0" smtClean="0"/>
              <a:t> me, being a Global Citizen is: knowing my choices, decisions and actions have an impact on people and the planet.</a:t>
            </a:r>
          </a:p>
        </p:txBody>
      </p:sp>
    </p:spTree>
    <p:extLst>
      <p:ext uri="{BB962C8B-B14F-4D97-AF65-F5344CB8AC3E}">
        <p14:creationId xmlns:p14="http://schemas.microsoft.com/office/powerpoint/2010/main" val="875254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A decent statement</a:t>
            </a:r>
            <a:r>
              <a:rPr lang="en-AU" sz="1600" baseline="0" dirty="0" smtClean="0"/>
              <a:t> on being a Global Citizen is: knowing I’m connected to people and the planet.</a:t>
            </a:r>
          </a:p>
          <a:p>
            <a:endParaRPr lang="en-AU" sz="1600" baseline="0" dirty="0" smtClean="0"/>
          </a:p>
          <a:p>
            <a:r>
              <a:rPr lang="en-AU" sz="1600" baseline="0" dirty="0" smtClean="0"/>
              <a:t>This is only one meaning of a global citizen and what is more important is that </a:t>
            </a:r>
            <a:r>
              <a:rPr lang="en-AU" sz="1600" b="1" baseline="0" dirty="0" smtClean="0"/>
              <a:t>we all have our own meaning </a:t>
            </a:r>
            <a:r>
              <a:rPr lang="en-AU" sz="1600" baseline="0" dirty="0" smtClean="0"/>
              <a:t>and we specifically know what being a global citizen means to us - in the way we think as a global citizen, what we feel as a global citizen, the things we say as a global citizen and most importantly what we do as a Global Citizen!</a:t>
            </a:r>
          </a:p>
        </p:txBody>
      </p:sp>
    </p:spTree>
    <p:extLst>
      <p:ext uri="{BB962C8B-B14F-4D97-AF65-F5344CB8AC3E}">
        <p14:creationId xmlns:p14="http://schemas.microsoft.com/office/powerpoint/2010/main" val="3319910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We are connected to trees in the amount of paper we use or if you use paper towel</a:t>
            </a:r>
            <a:r>
              <a:rPr lang="en-AU" sz="1600" baseline="0" dirty="0" smtClean="0"/>
              <a:t> to dry your hands (what’s wrong with a reusable cloth then we should only ever need one paper towel at MOST - https://www.ted.com/talks/joe_smith_how_to_use_a_paper_towel)</a:t>
            </a:r>
          </a:p>
          <a:p>
            <a:endParaRPr lang="en-AU" sz="1600" baseline="0" dirty="0" smtClean="0"/>
          </a:p>
          <a:p>
            <a:r>
              <a:rPr lang="en-AU" sz="1600" dirty="0" smtClean="0"/>
              <a:t>We are connected to pollution</a:t>
            </a:r>
            <a:r>
              <a:rPr lang="en-AU" sz="1600" baseline="0" dirty="0" smtClean="0"/>
              <a:t> in the kind and amount of stuff we consume, what transport we use, the foods we eat, what we do with our litter, etc… </a:t>
            </a:r>
          </a:p>
          <a:p>
            <a:r>
              <a:rPr lang="en-AU" sz="1600" baseline="0" dirty="0" smtClean="0"/>
              <a:t>Pollution is made from humans (US!) and we are connected to it and are the ones who CAN, MUST and WILL make it better!</a:t>
            </a:r>
            <a:endParaRPr lang="en-AU" sz="1600" dirty="0" smtClean="0"/>
          </a:p>
        </p:txBody>
      </p:sp>
    </p:spTree>
    <p:extLst>
      <p:ext uri="{BB962C8B-B14F-4D97-AF65-F5344CB8AC3E}">
        <p14:creationId xmlns:p14="http://schemas.microsoft.com/office/powerpoint/2010/main" val="1865921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pPr lvl="0"/>
            <a:endParaRPr/>
          </a:p>
        </p:txBody>
      </p:sp>
      <p:sp>
        <p:nvSpPr>
          <p:cNvPr id="151" name="Shape 151"/>
          <p:cNvSpPr>
            <a:spLocks noGrp="1"/>
          </p:cNvSpPr>
          <p:nvPr>
            <p:ph type="body" sz="quarter" idx="1"/>
          </p:nvPr>
        </p:nvSpPr>
        <p:spPr>
          <a:prstGeom prst="rect">
            <a:avLst/>
          </a:prstGeom>
        </p:spPr>
        <p:txBody>
          <a:bodyPr/>
          <a:lstStyle/>
          <a:p>
            <a:pPr lvl="0" defTabSz="482600">
              <a:defRPr sz="1800"/>
            </a:pPr>
            <a:r>
              <a:rPr lang="en-AU" sz="1600" dirty="0" smtClean="0">
                <a:latin typeface="Arial"/>
                <a:ea typeface="Arial"/>
                <a:cs typeface="Arial"/>
                <a:sym typeface="Arial"/>
              </a:rPr>
              <a:t>Not</a:t>
            </a:r>
            <a:r>
              <a:rPr lang="en-AU" sz="1600" baseline="0" dirty="0" smtClean="0">
                <a:latin typeface="Arial"/>
                <a:ea typeface="Arial"/>
                <a:cs typeface="Arial"/>
                <a:sym typeface="Arial"/>
              </a:rPr>
              <a:t> only the environment but also people. These are some of the people I met while volunteering for a year in Ethiopia who were self-sufficient but dependent on the forests around them and the weather. Climate change hits the world’s most vulnerable people fastest and hardest so when we are working on combating climate change and protecting the planet we are also having a positive impact on communities.</a:t>
            </a:r>
          </a:p>
          <a:p>
            <a:pPr lvl="0" defTabSz="482600">
              <a:defRPr sz="1800"/>
            </a:pPr>
            <a:endParaRPr lang="en-AU" sz="1600" baseline="0" dirty="0" smtClean="0">
              <a:latin typeface="Arial"/>
              <a:ea typeface="Arial"/>
              <a:cs typeface="Arial"/>
              <a:sym typeface="Arial"/>
            </a:endParaRPr>
          </a:p>
          <a:p>
            <a:pPr lvl="0" defTabSz="482600">
              <a:defRPr sz="1800"/>
            </a:pPr>
            <a:r>
              <a:rPr lang="en-AU" sz="1600" baseline="0" dirty="0" smtClean="0">
                <a:latin typeface="Arial"/>
                <a:ea typeface="Arial"/>
                <a:cs typeface="Arial"/>
                <a:sym typeface="Arial"/>
              </a:rPr>
              <a:t>The environment and people are always intricately linked.</a:t>
            </a:r>
            <a:endParaRPr sz="1600" dirty="0">
              <a:latin typeface="Arial"/>
              <a:ea typeface="Arial"/>
              <a:cs typeface="Arial"/>
              <a:sym typeface="Arial"/>
            </a:endParaRPr>
          </a:p>
        </p:txBody>
      </p:sp>
    </p:spTree>
    <p:extLst>
      <p:ext uri="{BB962C8B-B14F-4D97-AF65-F5344CB8AC3E}">
        <p14:creationId xmlns:p14="http://schemas.microsoft.com/office/powerpoint/2010/main" val="2290281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dirty="0" smtClean="0">
                <a:latin typeface="Arial" panose="020B0604020202020204" pitchFamily="34" charset="0"/>
                <a:cs typeface="Arial" panose="020B0604020202020204" pitchFamily="34" charset="0"/>
              </a:rPr>
              <a:t>Congratulations! The universal and unquestionable</a:t>
            </a:r>
            <a:r>
              <a:rPr lang="en-AU" sz="1800" baseline="0" dirty="0" smtClean="0">
                <a:latin typeface="Arial" panose="020B0604020202020204" pitchFamily="34" charset="0"/>
                <a:cs typeface="Arial" panose="020B0604020202020204" pitchFamily="34" charset="0"/>
              </a:rPr>
              <a:t> fact is that: </a:t>
            </a:r>
            <a:r>
              <a:rPr lang="en-AU" sz="1800" b="1" dirty="0" smtClean="0">
                <a:solidFill>
                  <a:srgbClr val="000000"/>
                </a:solidFill>
                <a:effectLst>
                  <a:outerShdw blurRad="38100" dist="38100" dir="2700000" algn="tl">
                    <a:srgbClr val="000000">
                      <a:alpha val="43137"/>
                    </a:srgbClr>
                  </a:outerShdw>
                </a:effectLst>
                <a:latin typeface="Arial" panose="020B0604020202020204" pitchFamily="34" charset="0"/>
                <a:ea typeface="Helvetica"/>
                <a:cs typeface="Arial" panose="020B0604020202020204" pitchFamily="34" charset="0"/>
                <a:sym typeface="Helvetica"/>
              </a:rPr>
              <a:t>WE ARE ALL GLOBAL CITIZENS!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800" b="1" dirty="0" smtClean="0">
              <a:solidFill>
                <a:srgbClr val="000000"/>
              </a:solidFill>
              <a:effectLst>
                <a:outerShdw blurRad="38100" dist="38100" dir="2700000" algn="tl">
                  <a:srgbClr val="000000">
                    <a:alpha val="43137"/>
                  </a:srgbClr>
                </a:outerShdw>
              </a:effectLst>
              <a:latin typeface="Arial" panose="020B0604020202020204" pitchFamily="34" charset="0"/>
              <a:ea typeface="Helvetica"/>
              <a:cs typeface="Arial" panose="020B0604020202020204" pitchFamily="34" charset="0"/>
              <a:sym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800" b="0" dirty="0" smtClean="0">
                <a:solidFill>
                  <a:srgbClr val="000000"/>
                </a:solidFill>
                <a:effectLst>
                  <a:outerShdw blurRad="38100" dist="38100" dir="2700000" algn="tl">
                    <a:srgbClr val="000000">
                      <a:alpha val="43137"/>
                    </a:srgbClr>
                  </a:outerShdw>
                </a:effectLst>
                <a:latin typeface="Arial" panose="020B0604020202020204" pitchFamily="34" charset="0"/>
                <a:ea typeface="Helvetica"/>
                <a:cs typeface="Arial" panose="020B0604020202020204" pitchFamily="34" charset="0"/>
                <a:sym typeface="Helvetica"/>
              </a:rPr>
              <a:t>Anyone anywhere or everyone everywhere is</a:t>
            </a:r>
            <a:r>
              <a:rPr lang="en-AU" sz="1800" b="0" baseline="0" dirty="0" smtClean="0">
                <a:solidFill>
                  <a:srgbClr val="000000"/>
                </a:solidFill>
                <a:effectLst>
                  <a:outerShdw blurRad="38100" dist="38100" dir="2700000" algn="tl">
                    <a:srgbClr val="000000">
                      <a:alpha val="43137"/>
                    </a:srgbClr>
                  </a:outerShdw>
                </a:effectLst>
                <a:latin typeface="Arial" panose="020B0604020202020204" pitchFamily="34" charset="0"/>
                <a:ea typeface="Helvetica"/>
                <a:cs typeface="Arial" panose="020B0604020202020204" pitchFamily="34" charset="0"/>
                <a:sym typeface="Helvetica"/>
              </a:rPr>
              <a:t> a global citizen and we can start to now think about being a positive and effective global citizen </a:t>
            </a:r>
            <a:endParaRPr lang="en-AU" sz="1800" b="0" dirty="0" smtClean="0">
              <a:solidFill>
                <a:srgbClr val="000000"/>
              </a:solidFill>
              <a:effectLst>
                <a:outerShdw blurRad="38100" dist="38100" dir="2700000" algn="tl">
                  <a:srgbClr val="000000">
                    <a:alpha val="43137"/>
                  </a:srgbClr>
                </a:outerShdw>
              </a:effectLst>
              <a:latin typeface="Arial" panose="020B0604020202020204" pitchFamily="34" charset="0"/>
              <a:ea typeface="Helvetica"/>
              <a:cs typeface="Arial" panose="020B0604020202020204" pitchFamily="34" charset="0"/>
              <a:sym typeface="Helvetica"/>
            </a:endParaRPr>
          </a:p>
        </p:txBody>
      </p:sp>
    </p:spTree>
    <p:extLst>
      <p:ext uri="{BB962C8B-B14F-4D97-AF65-F5344CB8AC3E}">
        <p14:creationId xmlns:p14="http://schemas.microsoft.com/office/powerpoint/2010/main" val="29899315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2000" b="0" dirty="0" smtClean="0"/>
              <a:t>The important question is to ask is How can you be a good one?</a:t>
            </a:r>
            <a:endParaRPr kumimoji="0" lang="en-AU" sz="2000" b="0" i="0" u="none" strike="noStrike" cap="none" spc="0" normalizeH="0" baseline="0" dirty="0" smtClean="0">
              <a:ln>
                <a:noFill/>
              </a:ln>
              <a:solidFill>
                <a:srgbClr val="000000"/>
              </a:solidFill>
              <a:effectLst/>
              <a:uFillTx/>
              <a:sym typeface="Helvetica"/>
            </a:endParaRPr>
          </a:p>
        </p:txBody>
      </p:sp>
    </p:spTree>
    <p:extLst>
      <p:ext uri="{BB962C8B-B14F-4D97-AF65-F5344CB8AC3E}">
        <p14:creationId xmlns:p14="http://schemas.microsoft.com/office/powerpoint/2010/main" val="805790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World’s Largest Lesson 2016 Animation part 2 - Invent, innovate and campaign… https://vimeo.com/178464378 (full 6min version)</a:t>
            </a:r>
            <a:endParaRPr lang="en-AU" sz="1600" dirty="0"/>
          </a:p>
        </p:txBody>
      </p:sp>
    </p:spTree>
    <p:extLst>
      <p:ext uri="{BB962C8B-B14F-4D97-AF65-F5344CB8AC3E}">
        <p14:creationId xmlns:p14="http://schemas.microsoft.com/office/powerpoint/2010/main" val="155716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Video of the Global</a:t>
            </a:r>
            <a:r>
              <a:rPr lang="en-AU" sz="1600" baseline="0" dirty="0" smtClean="0"/>
              <a:t> Goals highlights from their launch since the end of September - https://youtu.be/QwzAivjX7VM 3mins 10 seconds</a:t>
            </a:r>
            <a:endParaRPr lang="en-AU" sz="1600" dirty="0"/>
          </a:p>
        </p:txBody>
      </p:sp>
    </p:spTree>
    <p:extLst>
      <p:ext uri="{BB962C8B-B14F-4D97-AF65-F5344CB8AC3E}">
        <p14:creationId xmlns:p14="http://schemas.microsoft.com/office/powerpoint/2010/main" val="3040905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sz="1600" i="1" dirty="0" smtClean="0"/>
              <a:t>Ask</a:t>
            </a:r>
            <a:r>
              <a:rPr lang="da-DK" sz="1600" i="1" baseline="0" dirty="0" smtClean="0"/>
              <a:t> a volunteer and perform the dairy cow handshake... (this is where one person interlocks their fingers turns them upsidedown and sticks their thumbs down as well. The other person then grabs their thumbs and milks them like a cow. The person who is being milked like a cow then makes the noise of a cow).</a:t>
            </a:r>
            <a:endParaRPr lang="da-DK" sz="1600" i="1" dirty="0" smtClean="0"/>
          </a:p>
          <a:p>
            <a:endParaRPr lang="da-DK" sz="1600" dirty="0" smtClean="0"/>
          </a:p>
          <a:p>
            <a:r>
              <a:rPr lang="da-DK" sz="1600" dirty="0" smtClean="0"/>
              <a:t>Do the dairy cow handshake with the person next to you and get ready to discuss the question on</a:t>
            </a:r>
            <a:r>
              <a:rPr lang="da-DK" sz="1600" baseline="0" dirty="0" smtClean="0"/>
              <a:t> the next slide.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FEFC5E-E15E-41DB-8638-46D4E358F7E1}" type="slidenum">
              <a:rPr lang="da-DK" smtClean="0"/>
              <a:pPr/>
              <a:t>50</a:t>
            </a:fld>
            <a:endParaRPr lang="da-DK"/>
          </a:p>
        </p:txBody>
      </p:sp>
    </p:spTree>
    <p:extLst>
      <p:ext uri="{BB962C8B-B14F-4D97-AF65-F5344CB8AC3E}">
        <p14:creationId xmlns:p14="http://schemas.microsoft.com/office/powerpoint/2010/main" val="1791240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800" b="0" dirty="0" smtClean="0"/>
              <a:t>Now think about who is a good one (global</a:t>
            </a:r>
            <a:r>
              <a:rPr lang="en-AU" sz="1800" b="0" baseline="0" dirty="0" smtClean="0"/>
              <a:t> citizen)</a:t>
            </a:r>
            <a:r>
              <a:rPr lang="en-AU" sz="1800" b="0" dirty="0" smtClean="0"/>
              <a:t>?</a:t>
            </a:r>
          </a:p>
          <a:p>
            <a:pPr marL="0" marR="0" indent="0" algn="l" defTabSz="444500" rtl="0" eaLnBrk="1" fontAlgn="auto" latinLnBrk="0" hangingPunct="1">
              <a:lnSpc>
                <a:spcPct val="100000"/>
              </a:lnSpc>
              <a:spcBef>
                <a:spcPts val="0"/>
              </a:spcBef>
              <a:spcAft>
                <a:spcPts val="0"/>
              </a:spcAft>
              <a:buClrTx/>
              <a:buSzTx/>
              <a:buFontTx/>
              <a:buNone/>
              <a:tabLst/>
              <a:defRPr/>
            </a:pPr>
            <a:endParaRPr kumimoji="0" lang="en-AU" sz="1800" b="0" i="0" u="none" strike="noStrike" cap="none" spc="0" normalizeH="0" baseline="0" dirty="0" smtClean="0">
              <a:ln>
                <a:noFill/>
              </a:ln>
              <a:solidFill>
                <a:srgbClr val="000000"/>
              </a:solidFill>
              <a:effectLst/>
              <a:uFillTx/>
              <a:sym typeface="Helvetica"/>
            </a:endParaRPr>
          </a:p>
          <a:p>
            <a:pPr marL="0" marR="0" indent="0" algn="l" defTabSz="444500" rtl="0" eaLnBrk="1" fontAlgn="auto" latinLnBrk="0" hangingPunct="1">
              <a:lnSpc>
                <a:spcPct val="100000"/>
              </a:lnSpc>
              <a:spcBef>
                <a:spcPts val="0"/>
              </a:spcBef>
              <a:spcAft>
                <a:spcPts val="0"/>
              </a:spcAft>
              <a:buClrTx/>
              <a:buSzTx/>
              <a:buFontTx/>
              <a:buNone/>
              <a:tabLst/>
              <a:defRPr/>
            </a:pPr>
            <a:r>
              <a:rPr kumimoji="0" lang="en-AU" sz="1800" b="0" i="0" u="none" strike="noStrike" cap="none" spc="0" normalizeH="0" baseline="0" dirty="0" smtClean="0">
                <a:ln>
                  <a:noFill/>
                </a:ln>
                <a:solidFill>
                  <a:srgbClr val="000000"/>
                </a:solidFill>
                <a:effectLst/>
                <a:uFillTx/>
                <a:sym typeface="Helvetica"/>
              </a:rPr>
              <a:t>Think in your family, your school, your community or someone you admire for the work they do in making the world a better place</a:t>
            </a:r>
          </a:p>
        </p:txBody>
      </p:sp>
    </p:spTree>
    <p:extLst>
      <p:ext uri="{BB962C8B-B14F-4D97-AF65-F5344CB8AC3E}">
        <p14:creationId xmlns:p14="http://schemas.microsoft.com/office/powerpoint/2010/main" val="14074812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We are so lucky to have a role model such as Malala Yousafzai.</a:t>
            </a:r>
            <a:r>
              <a:rPr lang="en-AU" baseline="0" dirty="0" smtClean="0"/>
              <a:t> Just a young woman who isn’t rich, a sports star, a man, old, </a:t>
            </a:r>
            <a:r>
              <a:rPr lang="en-AU" baseline="0" dirty="0" err="1" smtClean="0"/>
              <a:t>etc</a:t>
            </a:r>
            <a:r>
              <a:rPr lang="en-AU" baseline="0" dirty="0" smtClean="0"/>
              <a:t> but is well known because she is passionate about every girl having their access to the right of education!</a:t>
            </a:r>
            <a:endParaRPr lang="en-AU" dirty="0"/>
          </a:p>
        </p:txBody>
      </p:sp>
    </p:spTree>
    <p:extLst>
      <p:ext uri="{BB962C8B-B14F-4D97-AF65-F5344CB8AC3E}">
        <p14:creationId xmlns:p14="http://schemas.microsoft.com/office/powerpoint/2010/main" val="34709087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50" name="Shape 50"/>
          <p:cNvSpPr>
            <a:spLocks noGrp="1"/>
          </p:cNvSpPr>
          <p:nvPr>
            <p:ph type="body" sz="quarter" idx="1"/>
          </p:nvPr>
        </p:nvSpPr>
        <p:spPr>
          <a:prstGeom prst="rect">
            <a:avLst/>
          </a:prstGeom>
        </p:spPr>
        <p:txBody>
          <a:bodyPr/>
          <a:lstStyle/>
          <a:p>
            <a:pPr lvl="0">
              <a:defRPr sz="1800"/>
            </a:pPr>
            <a:r>
              <a:rPr lang="en-AU" sz="1600" dirty="0" smtClean="0">
                <a:latin typeface="Arial Bold"/>
                <a:ea typeface="Arial Bold"/>
                <a:cs typeface="Arial Bold"/>
                <a:sym typeface="Arial Bold"/>
              </a:rPr>
              <a:t>A really good filter and perspective for me to be a great Global</a:t>
            </a:r>
            <a:r>
              <a:rPr lang="en-AU" sz="1600" baseline="0" dirty="0" smtClean="0">
                <a:latin typeface="Arial Bold"/>
                <a:ea typeface="Arial Bold"/>
                <a:cs typeface="Arial Bold"/>
                <a:sym typeface="Arial Bold"/>
              </a:rPr>
              <a:t> Citizen comes from a role-model and mentor of mine called Michael </a:t>
            </a:r>
            <a:r>
              <a:rPr lang="en-AU" sz="1600" baseline="0" dirty="0" err="1" smtClean="0">
                <a:latin typeface="Arial Bold"/>
                <a:ea typeface="Arial Bold"/>
                <a:cs typeface="Arial Bold"/>
                <a:sym typeface="Arial Bold"/>
              </a:rPr>
              <a:t>Franti</a:t>
            </a:r>
            <a:r>
              <a:rPr lang="en-AU" sz="1600" baseline="0" dirty="0" smtClean="0">
                <a:latin typeface="Arial Bold"/>
                <a:ea typeface="Arial Bold"/>
                <a:cs typeface="Arial Bold"/>
                <a:sym typeface="Arial Bold"/>
              </a:rPr>
              <a:t>. He’s a musician with a band called Spearhead and in one of his songs he has this lyric: ‘</a:t>
            </a:r>
            <a:r>
              <a:rPr lang="en-AU" sz="1600" dirty="0" smtClean="0">
                <a:latin typeface="Arial Bold"/>
                <a:ea typeface="Arial Bold"/>
                <a:cs typeface="Arial Bold"/>
                <a:sym typeface="Arial Bold"/>
              </a:rPr>
              <a:t>Are</a:t>
            </a:r>
            <a:r>
              <a:rPr lang="en-AU" sz="1600" baseline="0" dirty="0" smtClean="0">
                <a:latin typeface="Arial Bold"/>
                <a:ea typeface="Arial Bold"/>
                <a:cs typeface="Arial Bold"/>
                <a:sym typeface="Arial Bold"/>
              </a:rPr>
              <a:t> you a part of the pollution or are you a part of the solution…’</a:t>
            </a:r>
          </a:p>
          <a:p>
            <a:pPr lvl="0">
              <a:defRPr sz="1800"/>
            </a:pPr>
            <a:endParaRPr lang="en-AU" sz="1600" baseline="0" dirty="0" smtClean="0">
              <a:latin typeface="Arial Bold"/>
              <a:ea typeface="Arial Bold"/>
              <a:cs typeface="Arial Bold"/>
              <a:sym typeface="Arial Bold"/>
            </a:endParaRPr>
          </a:p>
          <a:p>
            <a:pPr lvl="0">
              <a:defRPr sz="1800"/>
            </a:pPr>
            <a:r>
              <a:rPr lang="en-AU" sz="1600" baseline="0" dirty="0" smtClean="0">
                <a:latin typeface="Arial Bold"/>
                <a:ea typeface="Arial Bold"/>
                <a:cs typeface="Arial Bold"/>
                <a:sym typeface="Arial Bold"/>
              </a:rPr>
              <a:t>So when I am doing anything I am always thinking about is this going to put help in the world or put harm in the world…</a:t>
            </a:r>
          </a:p>
        </p:txBody>
      </p:sp>
    </p:spTree>
    <p:extLst>
      <p:ext uri="{BB962C8B-B14F-4D97-AF65-F5344CB8AC3E}">
        <p14:creationId xmlns:p14="http://schemas.microsoft.com/office/powerpoint/2010/main" val="9919705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kumimoji="0" lang="en-AU" sz="2000" b="0" i="0" u="none" strike="noStrike" cap="none" spc="0" normalizeH="0" baseline="0" dirty="0" smtClean="0">
                <a:ln>
                  <a:noFill/>
                </a:ln>
                <a:solidFill>
                  <a:srgbClr val="000000"/>
                </a:solidFill>
                <a:effectLst/>
                <a:uFillTx/>
                <a:sym typeface="Helvetica"/>
              </a:rPr>
              <a:t>Discuss: How does a global citizen create positive change?</a:t>
            </a:r>
          </a:p>
        </p:txBody>
      </p:sp>
    </p:spTree>
    <p:extLst>
      <p:ext uri="{BB962C8B-B14F-4D97-AF65-F5344CB8AC3E}">
        <p14:creationId xmlns:p14="http://schemas.microsoft.com/office/powerpoint/2010/main" val="815852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Well I have found that one of the best ways to create positive change in the world is through our own choices, decisions and actions which is why I created an idea called </a:t>
            </a:r>
            <a:r>
              <a:rPr lang="en-AU" sz="1600" i="1" dirty="0" smtClean="0"/>
              <a:t>Teaspoons</a:t>
            </a:r>
            <a:r>
              <a:rPr lang="en-AU" sz="1600" i="1" baseline="0" dirty="0" smtClean="0"/>
              <a:t> of Change - personal choices, decisions and actions that have a positive impact on people and the planet creating teaspoons of change </a:t>
            </a:r>
            <a:r>
              <a:rPr lang="en-AU" sz="1600" baseline="0" dirty="0" smtClean="0"/>
              <a:t> </a:t>
            </a:r>
            <a:endParaRPr lang="en-AU" sz="1600" dirty="0"/>
          </a:p>
        </p:txBody>
      </p:sp>
    </p:spTree>
    <p:extLst>
      <p:ext uri="{BB962C8B-B14F-4D97-AF65-F5344CB8AC3E}">
        <p14:creationId xmlns:p14="http://schemas.microsoft.com/office/powerpoint/2010/main" val="2361071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In order to think of all the personal choices, decisions and actions I could make as an affective Global</a:t>
            </a:r>
            <a:r>
              <a:rPr lang="en-AU" sz="1600" baseline="0" dirty="0" smtClean="0"/>
              <a:t> Citizen I went for a 1000km walk in Japan, until I got shin splints and then jumped on a bike and cycled another 1000km. When you walk and ride that far you have a long time to think and so I came up with as many Teaspoons of Change as possible and wrote a blog, Facebook updates and I’m writing a book.</a:t>
            </a:r>
            <a:endParaRPr lang="en-AU" sz="1600" dirty="0"/>
          </a:p>
        </p:txBody>
      </p:sp>
    </p:spTree>
    <p:extLst>
      <p:ext uri="{BB962C8B-B14F-4D97-AF65-F5344CB8AC3E}">
        <p14:creationId xmlns:p14="http://schemas.microsoft.com/office/powerpoint/2010/main" val="29190249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sz="1600" dirty="0" smtClean="0"/>
              <a:t>So when you next have the chance to think on a 1000km walk or just stuck in traffic think</a:t>
            </a:r>
            <a:r>
              <a:rPr lang="en-US" altLang="ja-JP" sz="1600" baseline="0" dirty="0" smtClean="0"/>
              <a:t> </a:t>
            </a:r>
            <a:r>
              <a:rPr lang="en-AU" altLang="ja-JP" sz="1600" baseline="0" dirty="0" smtClean="0"/>
              <a:t>about what are </a:t>
            </a:r>
            <a:r>
              <a:rPr lang="en-US" altLang="ja-JP" sz="1600" dirty="0" smtClean="0"/>
              <a:t>as</a:t>
            </a:r>
            <a:r>
              <a:rPr lang="ja-JP" altLang="en-US" sz="1600" dirty="0" smtClean="0"/>
              <a:t> </a:t>
            </a:r>
            <a:r>
              <a:rPr lang="en-US" altLang="ja-JP" sz="1600" dirty="0" smtClean="0"/>
              <a:t>many</a:t>
            </a:r>
            <a:r>
              <a:rPr lang="ja-JP" altLang="en-US" sz="1600" dirty="0" smtClean="0"/>
              <a:t> </a:t>
            </a:r>
            <a:r>
              <a:rPr lang="en-US" altLang="ja-JP" sz="1600" dirty="0" smtClean="0"/>
              <a:t>good</a:t>
            </a:r>
            <a:r>
              <a:rPr lang="ja-JP" altLang="en-US" sz="1600" dirty="0" smtClean="0"/>
              <a:t> </a:t>
            </a:r>
            <a:r>
              <a:rPr lang="en-US" altLang="ja-JP" sz="1600" dirty="0" smtClean="0"/>
              <a:t>choices,</a:t>
            </a:r>
            <a:r>
              <a:rPr lang="ja-JP" altLang="en-US" sz="1600" dirty="0" smtClean="0"/>
              <a:t> </a:t>
            </a:r>
            <a:r>
              <a:rPr lang="en-US" altLang="ja-JP" sz="1600" dirty="0" smtClean="0"/>
              <a:t>decisions</a:t>
            </a:r>
            <a:r>
              <a:rPr lang="ja-JP" altLang="en-US" sz="1600" dirty="0" smtClean="0"/>
              <a:t> </a:t>
            </a:r>
            <a:r>
              <a:rPr lang="en-US" altLang="ja-JP" sz="1600" dirty="0" smtClean="0"/>
              <a:t>and</a:t>
            </a:r>
            <a:r>
              <a:rPr lang="ja-JP" altLang="en-US" sz="1600" dirty="0" smtClean="0"/>
              <a:t> </a:t>
            </a:r>
            <a:r>
              <a:rPr lang="en-US" altLang="ja-JP" sz="1600" dirty="0" smtClean="0"/>
              <a:t>actions</a:t>
            </a:r>
            <a:r>
              <a:rPr lang="ja-JP" altLang="en-US" sz="1600" dirty="0" smtClean="0"/>
              <a:t> </a:t>
            </a:r>
            <a:r>
              <a:rPr lang="en-AU" altLang="ja-JP" sz="1600" dirty="0" smtClean="0"/>
              <a:t>you can take </a:t>
            </a:r>
            <a:r>
              <a:rPr lang="en-US" altLang="ja-JP" sz="1600" dirty="0" smtClean="0"/>
              <a:t>to</a:t>
            </a:r>
            <a:r>
              <a:rPr lang="ja-JP" altLang="en-US" sz="1600" dirty="0" smtClean="0"/>
              <a:t> </a:t>
            </a:r>
            <a:r>
              <a:rPr lang="en-US" altLang="ja-JP" sz="1600" dirty="0" smtClean="0"/>
              <a:t>have</a:t>
            </a:r>
            <a:r>
              <a:rPr lang="ja-JP" altLang="en-US" sz="1600" dirty="0" smtClean="0"/>
              <a:t> </a:t>
            </a:r>
            <a:r>
              <a:rPr lang="en-US" altLang="ja-JP" sz="1600" dirty="0" smtClean="0"/>
              <a:t>a</a:t>
            </a:r>
            <a:r>
              <a:rPr lang="ja-JP" altLang="en-US" sz="1600" dirty="0" smtClean="0"/>
              <a:t> </a:t>
            </a:r>
            <a:r>
              <a:rPr lang="en-US" altLang="ja-JP" sz="1600" dirty="0" smtClean="0"/>
              <a:t>positive</a:t>
            </a:r>
            <a:r>
              <a:rPr lang="ja-JP" altLang="en-US" sz="1600" dirty="0" smtClean="0"/>
              <a:t> </a:t>
            </a:r>
            <a:r>
              <a:rPr lang="en-US" altLang="ja-JP" sz="1600" dirty="0" smtClean="0"/>
              <a:t>impact</a:t>
            </a:r>
            <a:r>
              <a:rPr lang="ja-JP" altLang="en-US" sz="1600" dirty="0" smtClean="0"/>
              <a:t> </a:t>
            </a:r>
            <a:r>
              <a:rPr lang="en-US" altLang="ja-JP" sz="1600" dirty="0" smtClean="0"/>
              <a:t>on</a:t>
            </a:r>
            <a:r>
              <a:rPr lang="ja-JP" altLang="en-US" sz="1600" dirty="0" smtClean="0"/>
              <a:t> </a:t>
            </a:r>
            <a:r>
              <a:rPr lang="en-US" altLang="ja-JP" sz="1600" dirty="0" smtClean="0"/>
              <a:t>people</a:t>
            </a:r>
            <a:r>
              <a:rPr lang="ja-JP" altLang="en-US" sz="1600" dirty="0" smtClean="0"/>
              <a:t> </a:t>
            </a:r>
            <a:r>
              <a:rPr lang="en-US" altLang="ja-JP" sz="1600" dirty="0" smtClean="0"/>
              <a:t>and</a:t>
            </a:r>
            <a:r>
              <a:rPr lang="ja-JP" altLang="en-US" sz="1600" dirty="0" smtClean="0"/>
              <a:t> </a:t>
            </a:r>
            <a:r>
              <a:rPr lang="en-US" altLang="ja-JP" sz="1600" dirty="0" smtClean="0"/>
              <a:t>the</a:t>
            </a:r>
            <a:r>
              <a:rPr lang="ja-JP" altLang="en-US" sz="1600" dirty="0" smtClean="0"/>
              <a:t> </a:t>
            </a:r>
            <a:r>
              <a:rPr lang="en-US" altLang="ja-JP" sz="1600" dirty="0" smtClean="0"/>
              <a:t>planet!</a:t>
            </a:r>
            <a:endParaRPr lang="en-AU" sz="1600" dirty="0"/>
          </a:p>
        </p:txBody>
      </p:sp>
    </p:spTree>
    <p:extLst>
      <p:ext uri="{BB962C8B-B14F-4D97-AF65-F5344CB8AC3E}">
        <p14:creationId xmlns:p14="http://schemas.microsoft.com/office/powerpoint/2010/main" val="2164954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28" name="Shape 228"/>
          <p:cNvSpPr>
            <a:spLocks noGrp="1"/>
          </p:cNvSpPr>
          <p:nvPr>
            <p:ph type="body" sz="quarter" idx="1"/>
          </p:nvPr>
        </p:nvSpPr>
        <p:spPr>
          <a:prstGeom prst="rect">
            <a:avLst/>
          </a:prstGeom>
        </p:spPr>
        <p:txBody>
          <a:bodyPr/>
          <a:lstStyle>
            <a:lvl1pPr marL="43349" marR="43349" defTabSz="977900">
              <a:buClr>
                <a:srgbClr val="000000"/>
              </a:buClr>
              <a:buFont typeface="Arial"/>
              <a:defRPr sz="1800">
                <a:uFill>
                  <a:solidFill/>
                </a:uFill>
                <a:latin typeface="Arial"/>
                <a:ea typeface="Arial"/>
                <a:cs typeface="Arial"/>
                <a:sym typeface="Arial"/>
              </a:defRPr>
            </a:lvl1pPr>
          </a:lstStyle>
          <a:p>
            <a:pPr lvl="0">
              <a:defRPr>
                <a:uFillTx/>
              </a:defRPr>
            </a:pPr>
            <a:r>
              <a:rPr lang="en-US" altLang="ja-JP" dirty="0" smtClean="0">
                <a:uFill>
                  <a:solidFill/>
                </a:uFill>
              </a:rPr>
              <a:t>To help me do this I also started thinking about my </a:t>
            </a:r>
            <a:r>
              <a:rPr lang="en-AU" altLang="ja-JP" dirty="0" smtClean="0">
                <a:uFill>
                  <a:solidFill/>
                </a:uFill>
              </a:rPr>
              <a:t>personal </a:t>
            </a:r>
            <a:r>
              <a:rPr lang="en-US" altLang="ja-JP" dirty="0" smtClean="0">
                <a:uFill>
                  <a:solidFill/>
                </a:uFill>
              </a:rPr>
              <a:t>balance of help I do in the world and harm I do in the world</a:t>
            </a:r>
            <a:r>
              <a:rPr lang="ja-JP" altLang="en-US" dirty="0" smtClean="0">
                <a:uFill>
                  <a:solidFill/>
                </a:uFill>
              </a:rPr>
              <a:t>。。。</a:t>
            </a:r>
            <a:endParaRPr lang="en-US" altLang="ja-JP" dirty="0" smtClean="0">
              <a:uFill>
                <a:solidFill/>
              </a:uFill>
            </a:endParaRPr>
          </a:p>
        </p:txBody>
      </p:sp>
    </p:spTree>
    <p:extLst>
      <p:ext uri="{BB962C8B-B14F-4D97-AF65-F5344CB8AC3E}">
        <p14:creationId xmlns:p14="http://schemas.microsoft.com/office/powerpoint/2010/main" val="1688836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28" name="Shape 228"/>
          <p:cNvSpPr>
            <a:spLocks noGrp="1"/>
          </p:cNvSpPr>
          <p:nvPr>
            <p:ph type="body" sz="quarter" idx="1"/>
          </p:nvPr>
        </p:nvSpPr>
        <p:spPr>
          <a:prstGeom prst="rect">
            <a:avLst/>
          </a:prstGeom>
        </p:spPr>
        <p:txBody>
          <a:bodyPr/>
          <a:lstStyle>
            <a:lvl1pPr marL="43349" marR="43349" defTabSz="977900">
              <a:buClr>
                <a:srgbClr val="000000"/>
              </a:buClr>
              <a:buFont typeface="Arial"/>
              <a:defRPr sz="1800">
                <a:uFill>
                  <a:solidFill/>
                </a:uFill>
                <a:latin typeface="Arial"/>
                <a:ea typeface="Arial"/>
                <a:cs typeface="Arial"/>
                <a:sym typeface="Arial"/>
              </a:defRPr>
            </a:lvl1pPr>
          </a:lstStyle>
          <a:p>
            <a:pPr lvl="0">
              <a:defRPr>
                <a:uFillTx/>
              </a:defRPr>
            </a:pPr>
            <a:r>
              <a:rPr lang="en-US" altLang="ja-JP" sz="1600" dirty="0" smtClean="0">
                <a:uFill>
                  <a:solidFill/>
                </a:uFill>
              </a:rPr>
              <a:t>Please take the time now to write or discuss your</a:t>
            </a:r>
            <a:r>
              <a:rPr lang="en-US" altLang="ja-JP" sz="1600" baseline="0" dirty="0" smtClean="0">
                <a:uFill>
                  <a:solidFill/>
                </a:uFill>
              </a:rPr>
              <a:t> personal helps you do in the world - not what you do for others but what you do on a daily or personal basis…</a:t>
            </a:r>
          </a:p>
          <a:p>
            <a:pPr lvl="0">
              <a:defRPr>
                <a:uFillTx/>
              </a:defRPr>
            </a:pPr>
            <a:endParaRPr lang="en-US" altLang="ja-JP" sz="1600" baseline="0" dirty="0" smtClean="0">
              <a:uFill>
                <a:solidFill/>
              </a:uFill>
            </a:endParaRPr>
          </a:p>
          <a:p>
            <a:pPr lvl="0">
              <a:defRPr>
                <a:uFillTx/>
              </a:defRPr>
            </a:pPr>
            <a:r>
              <a:rPr lang="en-US" altLang="ja-JP" sz="1600" dirty="0" smtClean="0">
                <a:uFill>
                  <a:solidFill/>
                </a:uFill>
              </a:rPr>
              <a:t>List</a:t>
            </a:r>
            <a:r>
              <a:rPr lang="ja-JP" altLang="en-US" sz="1600" dirty="0" smtClean="0">
                <a:uFill>
                  <a:solidFill/>
                </a:uFill>
              </a:rPr>
              <a:t> </a:t>
            </a:r>
            <a:r>
              <a:rPr lang="en-US" altLang="ja-JP" sz="1600" dirty="0" smtClean="0">
                <a:uFill>
                  <a:solidFill/>
                </a:uFill>
              </a:rPr>
              <a:t>the</a:t>
            </a:r>
            <a:r>
              <a:rPr lang="ja-JP" altLang="en-US" sz="1600" dirty="0" smtClean="0">
                <a:uFill>
                  <a:solidFill/>
                </a:uFill>
              </a:rPr>
              <a:t> </a:t>
            </a:r>
            <a:r>
              <a:rPr lang="en-US" altLang="ja-JP" sz="1600" b="1" dirty="0" smtClean="0">
                <a:uFill>
                  <a:solidFill/>
                </a:uFill>
              </a:rPr>
              <a:t>personal</a:t>
            </a:r>
            <a:r>
              <a:rPr lang="ja-JP" altLang="en-US" sz="1600" dirty="0" smtClean="0">
                <a:uFill>
                  <a:solidFill/>
                </a:uFill>
              </a:rPr>
              <a:t> </a:t>
            </a:r>
            <a:r>
              <a:rPr lang="en-US" altLang="ja-JP" sz="1600" dirty="0" smtClean="0">
                <a:uFill>
                  <a:solidFill/>
                </a:uFill>
              </a:rPr>
              <a:t>help</a:t>
            </a:r>
            <a:r>
              <a:rPr lang="ja-JP" altLang="en-US" sz="1600" dirty="0" smtClean="0">
                <a:uFill>
                  <a:solidFill/>
                </a:uFill>
              </a:rPr>
              <a:t> </a:t>
            </a:r>
            <a:r>
              <a:rPr lang="en-US" altLang="ja-JP" sz="1600" dirty="0" smtClean="0">
                <a:uFill>
                  <a:solidFill/>
                </a:uFill>
              </a:rPr>
              <a:t>and</a:t>
            </a:r>
            <a:r>
              <a:rPr lang="ja-JP" altLang="en-US" sz="1600" dirty="0" smtClean="0">
                <a:uFill>
                  <a:solidFill/>
                </a:uFill>
              </a:rPr>
              <a:t> </a:t>
            </a:r>
            <a:r>
              <a:rPr lang="en-US" altLang="ja-JP" sz="1600" dirty="0" smtClean="0">
                <a:uFill>
                  <a:solidFill/>
                </a:uFill>
              </a:rPr>
              <a:t>harm</a:t>
            </a:r>
            <a:r>
              <a:rPr lang="ja-JP" altLang="en-US" sz="1600" dirty="0" smtClean="0">
                <a:uFill>
                  <a:solidFill/>
                </a:uFill>
              </a:rPr>
              <a:t> </a:t>
            </a:r>
            <a:r>
              <a:rPr lang="en-US" altLang="ja-JP" sz="1600" dirty="0" smtClean="0">
                <a:uFill>
                  <a:solidFill/>
                </a:uFill>
              </a:rPr>
              <a:t>you</a:t>
            </a:r>
            <a:r>
              <a:rPr lang="ja-JP" altLang="en-US" sz="1600" dirty="0" smtClean="0">
                <a:uFill>
                  <a:solidFill/>
                </a:uFill>
              </a:rPr>
              <a:t> </a:t>
            </a:r>
            <a:r>
              <a:rPr lang="en-US" altLang="ja-JP" sz="1600" dirty="0" smtClean="0">
                <a:uFill>
                  <a:solidFill/>
                </a:uFill>
              </a:rPr>
              <a:t>think</a:t>
            </a:r>
            <a:r>
              <a:rPr lang="ja-JP" altLang="en-US" sz="1600" dirty="0" smtClean="0">
                <a:uFill>
                  <a:solidFill/>
                </a:uFill>
              </a:rPr>
              <a:t> </a:t>
            </a:r>
            <a:r>
              <a:rPr lang="en-US" altLang="ja-JP" sz="1600" dirty="0" smtClean="0">
                <a:uFill>
                  <a:solidFill/>
                </a:uFill>
              </a:rPr>
              <a:t>you</a:t>
            </a:r>
            <a:r>
              <a:rPr lang="ja-JP" altLang="en-US" sz="1600" dirty="0" smtClean="0">
                <a:uFill>
                  <a:solidFill/>
                </a:uFill>
              </a:rPr>
              <a:t> </a:t>
            </a:r>
            <a:r>
              <a:rPr lang="en-US" altLang="ja-JP" sz="1600" dirty="0" smtClean="0">
                <a:uFill>
                  <a:solidFill/>
                </a:uFill>
              </a:rPr>
              <a:t>do</a:t>
            </a:r>
            <a:r>
              <a:rPr lang="ja-JP" altLang="en-US" sz="1600" dirty="0" smtClean="0">
                <a:uFill>
                  <a:solidFill/>
                </a:uFill>
              </a:rPr>
              <a:t> </a:t>
            </a:r>
            <a:r>
              <a:rPr lang="en-US" altLang="ja-JP" sz="1600" dirty="0" smtClean="0">
                <a:uFill>
                  <a:solidFill/>
                </a:uFill>
              </a:rPr>
              <a:t>in</a:t>
            </a:r>
            <a:r>
              <a:rPr lang="ja-JP" altLang="en-US" sz="1600" dirty="0" smtClean="0">
                <a:uFill>
                  <a:solidFill/>
                </a:uFill>
              </a:rPr>
              <a:t> </a:t>
            </a:r>
            <a:r>
              <a:rPr lang="en-US" altLang="ja-JP" sz="1600" dirty="0" smtClean="0">
                <a:uFill>
                  <a:solidFill/>
                </a:uFill>
              </a:rPr>
              <a:t>your</a:t>
            </a:r>
            <a:r>
              <a:rPr lang="ja-JP" altLang="en-US" sz="1600" dirty="0" smtClean="0">
                <a:uFill>
                  <a:solidFill/>
                </a:uFill>
              </a:rPr>
              <a:t> </a:t>
            </a:r>
            <a:r>
              <a:rPr lang="en-US" altLang="ja-JP" sz="1600" dirty="0" smtClean="0">
                <a:uFill>
                  <a:solidFill/>
                </a:uFill>
              </a:rPr>
              <a:t>daily</a:t>
            </a:r>
            <a:r>
              <a:rPr lang="ja-JP" altLang="en-US" sz="1600" dirty="0" smtClean="0">
                <a:uFill>
                  <a:solidFill/>
                </a:uFill>
              </a:rPr>
              <a:t> </a:t>
            </a:r>
            <a:r>
              <a:rPr lang="en-US" altLang="ja-JP" sz="1600" dirty="0" smtClean="0">
                <a:uFill>
                  <a:solidFill/>
                </a:uFill>
              </a:rPr>
              <a:t>life…</a:t>
            </a:r>
          </a:p>
          <a:p>
            <a:pPr lvl="0">
              <a:defRPr>
                <a:uFillTx/>
              </a:defRPr>
            </a:pPr>
            <a:endParaRPr lang="en-AU" sz="1600" dirty="0" smtClean="0">
              <a:uFill>
                <a:solidFill/>
              </a:uFill>
            </a:endParaRPr>
          </a:p>
          <a:p>
            <a:pPr lvl="0">
              <a:defRPr>
                <a:uFillTx/>
              </a:defRPr>
            </a:pPr>
            <a:r>
              <a:rPr lang="en-AU" sz="1600" dirty="0" smtClean="0">
                <a:uFill>
                  <a:solidFill/>
                </a:uFill>
              </a:rPr>
              <a:t>Here are some of</a:t>
            </a:r>
            <a:r>
              <a:rPr lang="en-AU" sz="1600" baseline="0" dirty="0" smtClean="0">
                <a:uFill>
                  <a:solidFill/>
                </a:uFill>
              </a:rPr>
              <a:t> my helps and harms…</a:t>
            </a:r>
            <a:endParaRPr sz="1600" dirty="0">
              <a:uFill>
                <a:solidFill/>
              </a:uFill>
            </a:endParaRPr>
          </a:p>
        </p:txBody>
      </p:sp>
    </p:spTree>
    <p:extLst>
      <p:ext uri="{BB962C8B-B14F-4D97-AF65-F5344CB8AC3E}">
        <p14:creationId xmlns:p14="http://schemas.microsoft.com/office/powerpoint/2010/main" val="3322336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Global Goals Rap - </a:t>
            </a:r>
            <a:r>
              <a:rPr lang="en-AU" dirty="0" err="1" smtClean="0"/>
              <a:t>Kalae</a:t>
            </a:r>
            <a:r>
              <a:rPr lang="en-AU" dirty="0" smtClean="0"/>
              <a:t> Nouveau ft. Chesney Snow 1min 10 sec https://youtu.be/NH31lPYT1J4</a:t>
            </a:r>
          </a:p>
          <a:p>
            <a:endParaRPr lang="en-AU" dirty="0" smtClean="0"/>
          </a:p>
          <a:p>
            <a:r>
              <a:rPr lang="en-AU" dirty="0" smtClean="0"/>
              <a:t>A great way to learn the 17 Global</a:t>
            </a:r>
            <a:r>
              <a:rPr lang="en-AU" baseline="0" dirty="0" smtClean="0"/>
              <a:t> Goals </a:t>
            </a:r>
            <a:endParaRPr lang="en-AU" dirty="0"/>
          </a:p>
        </p:txBody>
      </p:sp>
    </p:spTree>
    <p:extLst>
      <p:ext uri="{BB962C8B-B14F-4D97-AF65-F5344CB8AC3E}">
        <p14:creationId xmlns:p14="http://schemas.microsoft.com/office/powerpoint/2010/main" val="2920475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28" name="Shape 228"/>
          <p:cNvSpPr>
            <a:spLocks noGrp="1"/>
          </p:cNvSpPr>
          <p:nvPr>
            <p:ph type="body" sz="quarter" idx="1"/>
          </p:nvPr>
        </p:nvSpPr>
        <p:spPr>
          <a:prstGeom prst="rect">
            <a:avLst/>
          </a:prstGeom>
        </p:spPr>
        <p:txBody>
          <a:bodyPr/>
          <a:lstStyle>
            <a:lvl1pPr marL="43349" marR="43349" defTabSz="977900">
              <a:buClr>
                <a:srgbClr val="000000"/>
              </a:buClr>
              <a:buFont typeface="Arial"/>
              <a:defRPr sz="1800">
                <a:uFill>
                  <a:solidFill/>
                </a:uFill>
                <a:latin typeface="Arial"/>
                <a:ea typeface="Arial"/>
                <a:cs typeface="Arial"/>
                <a:sym typeface="Arial"/>
              </a:defRPr>
            </a:lvl1pPr>
          </a:lstStyle>
          <a:p>
            <a:pPr lvl="0">
              <a:defRPr>
                <a:uFillTx/>
              </a:defRPr>
            </a:pPr>
            <a:r>
              <a:rPr lang="en-AU" altLang="ja-JP" sz="1800" dirty="0" smtClean="0">
                <a:uFill>
                  <a:solidFill/>
                </a:uFill>
              </a:rPr>
              <a:t>This is just</a:t>
            </a:r>
            <a:r>
              <a:rPr lang="en-AU" altLang="ja-JP" sz="1800" baseline="0" dirty="0" smtClean="0">
                <a:uFill>
                  <a:solidFill/>
                </a:uFill>
              </a:rPr>
              <a:t> a list of my personal helps and harms for me to think about my own personal balance and output to the world through my own personal choices, decisions and action</a:t>
            </a:r>
            <a:endParaRPr sz="1800" dirty="0">
              <a:uFill>
                <a:solidFill/>
              </a:uFill>
            </a:endParaRPr>
          </a:p>
        </p:txBody>
      </p:sp>
    </p:spTree>
    <p:extLst>
      <p:ext uri="{BB962C8B-B14F-4D97-AF65-F5344CB8AC3E}">
        <p14:creationId xmlns:p14="http://schemas.microsoft.com/office/powerpoint/2010/main" val="2283882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80" name="Shape 180"/>
          <p:cNvSpPr>
            <a:spLocks noGrp="1"/>
          </p:cNvSpPr>
          <p:nvPr>
            <p:ph type="body" sz="quarter" idx="1"/>
          </p:nvPr>
        </p:nvSpPr>
        <p:spPr>
          <a:prstGeom prst="rect">
            <a:avLst/>
          </a:prstGeom>
        </p:spPr>
        <p:txBody>
          <a:bodyPr/>
          <a:lstStyle>
            <a:lvl1pPr marL="43349" marR="43349" defTabSz="977900">
              <a:buClr>
                <a:srgbClr val="000000"/>
              </a:buClr>
              <a:buFont typeface="Arial"/>
              <a:defRPr sz="1800">
                <a:uFill>
                  <a:solidFill/>
                </a:uFill>
                <a:latin typeface="Arial"/>
                <a:ea typeface="Arial"/>
                <a:cs typeface="Arial"/>
                <a:sym typeface="Arial"/>
              </a:defRPr>
            </a:lvl1pPr>
          </a:lstStyle>
          <a:p>
            <a:pPr lvl="0">
              <a:defRPr>
                <a:uFillTx/>
              </a:defRPr>
            </a:pPr>
            <a:r>
              <a:rPr lang="en-AU" dirty="0" smtClean="0">
                <a:uFill>
                  <a:solidFill/>
                </a:uFill>
              </a:rPr>
              <a:t>We need to look at our balance and</a:t>
            </a:r>
            <a:r>
              <a:rPr lang="en-AU" baseline="0" dirty="0" smtClean="0">
                <a:uFill>
                  <a:solidFill/>
                </a:uFill>
              </a:rPr>
              <a:t> think about our help and harm and see if we are doing maybe more harm than help in the world</a:t>
            </a:r>
            <a:endParaRPr dirty="0">
              <a:uFill>
                <a:solidFill/>
              </a:uFill>
            </a:endParaRPr>
          </a:p>
        </p:txBody>
      </p:sp>
    </p:spTree>
    <p:extLst>
      <p:ext uri="{BB962C8B-B14F-4D97-AF65-F5344CB8AC3E}">
        <p14:creationId xmlns:p14="http://schemas.microsoft.com/office/powerpoint/2010/main" val="16512872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80" name="Shape 180"/>
          <p:cNvSpPr>
            <a:spLocks noGrp="1"/>
          </p:cNvSpPr>
          <p:nvPr>
            <p:ph type="body" sz="quarter" idx="1"/>
          </p:nvPr>
        </p:nvSpPr>
        <p:spPr>
          <a:prstGeom prst="rect">
            <a:avLst/>
          </a:prstGeom>
        </p:spPr>
        <p:txBody>
          <a:bodyPr/>
          <a:lstStyle>
            <a:lvl1pPr marL="43349" marR="43349" defTabSz="977900">
              <a:buClr>
                <a:srgbClr val="000000"/>
              </a:buClr>
              <a:buFont typeface="Arial"/>
              <a:defRPr sz="1800">
                <a:uFill>
                  <a:solidFill/>
                </a:uFill>
                <a:latin typeface="Arial"/>
                <a:ea typeface="Arial"/>
                <a:cs typeface="Arial"/>
                <a:sym typeface="Arial"/>
              </a:defRPr>
            </a:lvl1pPr>
          </a:lstStyle>
          <a:p>
            <a:pPr lvl="0">
              <a:defRPr>
                <a:uFillTx/>
              </a:defRPr>
            </a:pPr>
            <a:r>
              <a:rPr lang="en-AU" sz="1800" dirty="0" smtClean="0">
                <a:uFill>
                  <a:solidFill/>
                </a:uFill>
              </a:rPr>
              <a:t>What we want to see is</a:t>
            </a:r>
            <a:r>
              <a:rPr lang="en-AU" sz="1800" baseline="0" dirty="0" smtClean="0">
                <a:uFill>
                  <a:solidFill/>
                </a:uFill>
              </a:rPr>
              <a:t> to flip this scale to be help heavy and harm light where we try to maximise help, and minimise harm.</a:t>
            </a:r>
          </a:p>
          <a:p>
            <a:pPr lvl="0">
              <a:defRPr>
                <a:uFillTx/>
              </a:defRPr>
            </a:pPr>
            <a:endParaRPr lang="en-AU" sz="1800" baseline="0" dirty="0" smtClean="0">
              <a:uFill>
                <a:solidFill/>
              </a:uFill>
            </a:endParaRPr>
          </a:p>
          <a:p>
            <a:pPr lvl="0">
              <a:defRPr>
                <a:uFillTx/>
              </a:defRPr>
            </a:pPr>
            <a:r>
              <a:rPr lang="en-AU" sz="1800" baseline="0" dirty="0" smtClean="0">
                <a:uFill>
                  <a:solidFill/>
                </a:uFill>
              </a:rPr>
              <a:t>One note is that we are always going to do harm so we shouldn’t feel too guilty and powerless by out harms, we need to look at it as opportunity to less hard and more good when possible</a:t>
            </a:r>
            <a:endParaRPr sz="1800" dirty="0">
              <a:uFill>
                <a:solidFill/>
              </a:uFill>
            </a:endParaRPr>
          </a:p>
        </p:txBody>
      </p:sp>
    </p:spTree>
    <p:extLst>
      <p:ext uri="{BB962C8B-B14F-4D97-AF65-F5344CB8AC3E}">
        <p14:creationId xmlns:p14="http://schemas.microsoft.com/office/powerpoint/2010/main" val="14904839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sz="1400" dirty="0" smtClean="0"/>
              <a:t>Do the wet</a:t>
            </a:r>
            <a:r>
              <a:rPr lang="da-DK" sz="1400" baseline="0" dirty="0" smtClean="0"/>
              <a:t> fish handshake and p</a:t>
            </a:r>
            <a:r>
              <a:rPr lang="da-DK" sz="1400" dirty="0" smtClean="0"/>
              <a:t>lease find three</a:t>
            </a:r>
            <a:r>
              <a:rPr lang="da-DK" sz="1400" baseline="0" dirty="0" smtClean="0"/>
              <a:t> separate people to </a:t>
            </a:r>
            <a:r>
              <a:rPr lang="da-DK" sz="1400" dirty="0" smtClean="0"/>
              <a:t>practice and preform</a:t>
            </a:r>
            <a:r>
              <a:rPr lang="da-DK" sz="1400" baseline="0" dirty="0" smtClean="0"/>
              <a:t> a wet fish handshake. Then stay with the third person to make a pair and make sure it is not someone who has been your handshake partner before.</a:t>
            </a:r>
          </a:p>
          <a:p>
            <a:endParaRPr lang="da-DK" sz="1400" baseline="0" dirty="0" smtClean="0"/>
          </a:p>
          <a:p>
            <a:r>
              <a:rPr lang="da-DK" sz="1400" baseline="0" dirty="0" smtClean="0"/>
              <a:t>After catching all those fish what can we do to make sure we don’t catch too many fish to make sure it is sustainable? </a:t>
            </a:r>
            <a:r>
              <a:rPr lang="da-DK" sz="1400" i="1" baseline="0" dirty="0" smtClean="0"/>
              <a:t>(release fish, not eat fish, eat less fish - Fishless Friday, eat smaller fish which are more sustainable or only eat fish that is sourced sustainably)</a:t>
            </a:r>
          </a:p>
          <a:p>
            <a:endParaRPr lang="da-DK" sz="1400" i="0" baseline="0" dirty="0" smtClean="0"/>
          </a:p>
          <a:p>
            <a:r>
              <a:rPr lang="da-DK" sz="1400" i="1" baseline="0" dirty="0" smtClean="0"/>
              <a:t>If you are unsure of the wet fish handshake you have two people opposite eachother and they have a fishing rod each. They cast their fishing rods towards one another and then both reel in like they have caught a fish (and make the sounds effects). They extend their right arms and instead of shaking hands they slap one another gently on the inside of the forearm flapping and sounding like they have just caught a fish</a:t>
            </a:r>
          </a:p>
          <a:p>
            <a:endParaRPr lang="da-DK" sz="1400" i="1" baseline="0" dirty="0" smtClean="0"/>
          </a:p>
          <a:p>
            <a:r>
              <a:rPr lang="da-DK" sz="1400" i="0" baseline="0" dirty="0" smtClean="0"/>
              <a:t>Now in your pairs also discuss the following question:</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defTabSz="457200" eaLnBrk="1" fontAlgn="auto" latinLnBrk="0" hangingPunct="1">
              <a:lnSpc>
                <a:spcPct val="100000"/>
              </a:lnSpc>
              <a:spcBef>
                <a:spcPts val="0"/>
              </a:spcBef>
              <a:spcAft>
                <a:spcPts val="0"/>
              </a:spcAft>
              <a:buClrTx/>
              <a:buSzTx/>
              <a:buFontTx/>
              <a:buNone/>
              <a:tabLst/>
              <a:defRPr/>
            </a:pPr>
            <a:fld id="{F8FEFC5E-E15E-41DB-8638-46D4E358F7E1}" type="slidenum">
              <a:rPr kumimoji="0" lang="da-DK" sz="1200" b="0" i="0" u="none" strike="noStrike" kern="0" cap="none" spc="0" normalizeH="0" baseline="0" noProof="0" smtClean="0">
                <a:ln>
                  <a:noFill/>
                </a:ln>
                <a:solidFill>
                  <a:sysClr val="windowText" lastClr="000000"/>
                </a:solidFill>
                <a:effectLst/>
                <a:uLnTx/>
                <a:uFillTx/>
                <a:latin typeface="Helvetica"/>
                <a:cs typeface="Helvetica"/>
                <a:sym typeface="Helvetica"/>
              </a:rPr>
              <a:pPr marL="0" marR="0" lvl="0" indent="0" defTabSz="457200" eaLnBrk="1" fontAlgn="auto" latinLnBrk="0" hangingPunct="1">
                <a:lnSpc>
                  <a:spcPct val="100000"/>
                </a:lnSpc>
                <a:spcBef>
                  <a:spcPts val="0"/>
                </a:spcBef>
                <a:spcAft>
                  <a:spcPts val="0"/>
                </a:spcAft>
                <a:buClrTx/>
                <a:buSzTx/>
                <a:buFontTx/>
                <a:buNone/>
                <a:tabLst/>
                <a:defRPr/>
              </a:pPr>
              <a:t>63</a:t>
            </a:fld>
            <a:endParaRPr kumimoji="0" lang="da-DK" sz="12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Tree>
    <p:extLst>
      <p:ext uri="{BB962C8B-B14F-4D97-AF65-F5344CB8AC3E}">
        <p14:creationId xmlns:p14="http://schemas.microsoft.com/office/powerpoint/2010/main" val="18948444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With</a:t>
            </a:r>
            <a:r>
              <a:rPr lang="en-AU" sz="1600" baseline="0" dirty="0" smtClean="0"/>
              <a:t> our help vs harm, Teaspoons of Change and global citizen mindset lets now start to create that sharp picture of ourselves as an effective Global Citizen and what we think, feel, say and do…</a:t>
            </a:r>
          </a:p>
          <a:p>
            <a:endParaRPr lang="en-AU" sz="1600" baseline="0" dirty="0" smtClean="0"/>
          </a:p>
          <a:p>
            <a:r>
              <a:rPr lang="en-AU" sz="1600" baseline="0" dirty="0" smtClean="0"/>
              <a:t>So lets start with a picture of you as a Global Citizen</a:t>
            </a:r>
            <a:endParaRPr lang="en-AU" sz="1600" dirty="0"/>
          </a:p>
        </p:txBody>
      </p:sp>
    </p:spTree>
    <p:extLst>
      <p:ext uri="{BB962C8B-B14F-4D97-AF65-F5344CB8AC3E}">
        <p14:creationId xmlns:p14="http://schemas.microsoft.com/office/powerpoint/2010/main" val="28324291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Here we have a naked global</a:t>
            </a:r>
            <a:r>
              <a:rPr lang="en-AU" sz="1800" baseline="0" dirty="0" smtClean="0"/>
              <a:t> citizen and we need to start adding attributes, qualities, actions and more for this to become an active and effective global citizen. Think back to the people we identified just before including Malala and Michael Franti…</a:t>
            </a:r>
            <a:endParaRPr lang="en-AU" sz="1800" dirty="0"/>
          </a:p>
        </p:txBody>
      </p:sp>
    </p:spTree>
    <p:extLst>
      <p:ext uri="{BB962C8B-B14F-4D97-AF65-F5344CB8AC3E}">
        <p14:creationId xmlns:p14="http://schemas.microsoft.com/office/powerpoint/2010/main" val="3332627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400" dirty="0" smtClean="0"/>
              <a:t>First think about - what does a Global</a:t>
            </a:r>
            <a:r>
              <a:rPr lang="en-AU" sz="1400" baseline="0" dirty="0" smtClean="0"/>
              <a:t> Citizen think…? (they think about others, they think about their own impacts, they think about their personal, choices, decisions and actions, they think about their help and harm balance, </a:t>
            </a:r>
            <a:r>
              <a:rPr lang="en-AU" sz="1400" baseline="0" dirty="0" err="1" smtClean="0"/>
              <a:t>etc</a:t>
            </a:r>
            <a:r>
              <a:rPr lang="en-AU" sz="1400" baseline="0" dirty="0" smtClean="0"/>
              <a:t>)</a:t>
            </a:r>
          </a:p>
          <a:p>
            <a:r>
              <a:rPr lang="en-AU" sz="1400" baseline="0" dirty="0" smtClean="0"/>
              <a:t>Next what does a Global Citizen feel? (they feel connected to others and the environment, they feel empathy towards others, they feel they can make a difference, they feel positive and optimistic, </a:t>
            </a:r>
            <a:r>
              <a:rPr lang="en-AU" sz="1400" baseline="0" dirty="0" err="1" smtClean="0"/>
              <a:t>etc</a:t>
            </a:r>
            <a:r>
              <a:rPr lang="en-AU" sz="1400" baseline="0" dirty="0" smtClean="0"/>
              <a:t>)</a:t>
            </a:r>
          </a:p>
          <a:p>
            <a:r>
              <a:rPr lang="en-AU" sz="1400" baseline="0" dirty="0" smtClean="0"/>
              <a:t>What does a Global Citizen say? (they share their ideas and learning with others, they learn more about topics to have more informed things to say, they speak with others to learn more and talk about topics and issues they care about, </a:t>
            </a:r>
            <a:r>
              <a:rPr lang="en-AU" sz="1400" baseline="0" dirty="0" err="1" smtClean="0"/>
              <a:t>etc</a:t>
            </a:r>
            <a:r>
              <a:rPr lang="en-AU" sz="1400" baseline="0" dirty="0" smtClean="0"/>
              <a:t>)</a:t>
            </a:r>
          </a:p>
          <a:p>
            <a:r>
              <a:rPr lang="en-AU" sz="1400" baseline="0" dirty="0" smtClean="0"/>
              <a:t>Lastly and most importantly what does a Global Citizen do? (they take action by supporting others already doing good work, they create ideas and solutions, they start or join campaigns, they take Teaspoons of Change and turn them into habits and they not only take action for themselves but share it with others, </a:t>
            </a:r>
            <a:r>
              <a:rPr lang="en-AU" sz="1400" baseline="0" dirty="0" err="1" smtClean="0"/>
              <a:t>etc</a:t>
            </a:r>
            <a:r>
              <a:rPr lang="en-AU" sz="1400" baseline="0" dirty="0" smtClean="0"/>
              <a:t>)</a:t>
            </a:r>
            <a:endParaRPr lang="en-AU" sz="1400" dirty="0"/>
          </a:p>
        </p:txBody>
      </p:sp>
    </p:spTree>
    <p:extLst>
      <p:ext uri="{BB962C8B-B14F-4D97-AF65-F5344CB8AC3E}">
        <p14:creationId xmlns:p14="http://schemas.microsoft.com/office/powerpoint/2010/main" val="25974797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And now imagine</a:t>
            </a:r>
            <a:r>
              <a:rPr lang="en-AU" sz="1600" baseline="0" dirty="0" smtClean="0"/>
              <a:t> yourself as a Global Citizen - how are you going to think, feel, say and do as and active and effective Global Citizen?</a:t>
            </a:r>
          </a:p>
          <a:p>
            <a:endParaRPr lang="en-AU" sz="1600" baseline="0" dirty="0" smtClean="0"/>
          </a:p>
          <a:p>
            <a:r>
              <a:rPr lang="en-AU" sz="1600" dirty="0" smtClean="0"/>
              <a:t>Remember we are looking for Global</a:t>
            </a:r>
            <a:r>
              <a:rPr lang="en-AU" sz="1600" baseline="0" dirty="0" smtClean="0"/>
              <a:t> Citizen who look for, create, support, find, deliver and act upon solutions when and where they see pollution…</a:t>
            </a:r>
          </a:p>
          <a:p>
            <a:endParaRPr lang="en-AU" sz="1600" baseline="0" dirty="0" smtClean="0"/>
          </a:p>
          <a:p>
            <a:r>
              <a:rPr lang="en-AU" sz="1600" baseline="0" dirty="0" smtClean="0"/>
              <a:t>(You might like to put some ideas into your personal Global Citizen booklets or do a quick sketch of all the best features you like of the Global Citizen group draws in front of you)</a:t>
            </a:r>
            <a:endParaRPr lang="en-AU" sz="1600" dirty="0"/>
          </a:p>
        </p:txBody>
      </p:sp>
    </p:spTree>
    <p:extLst>
      <p:ext uri="{BB962C8B-B14F-4D97-AF65-F5344CB8AC3E}">
        <p14:creationId xmlns:p14="http://schemas.microsoft.com/office/powerpoint/2010/main" val="24623273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33" name="Shape 233"/>
          <p:cNvSpPr>
            <a:spLocks noGrp="1"/>
          </p:cNvSpPr>
          <p:nvPr>
            <p:ph type="body" sz="quarter" idx="1"/>
          </p:nvPr>
        </p:nvSpPr>
        <p:spPr>
          <a:prstGeom prst="rect">
            <a:avLst/>
          </a:prstGeom>
        </p:spPr>
        <p:txBody>
          <a:bodyPr/>
          <a:lstStyle/>
          <a:p>
            <a:pPr lvl="0" defTabSz="457200">
              <a:buClr>
                <a:srgbClr val="000000"/>
              </a:buClr>
              <a:defRPr sz="1800"/>
            </a:pPr>
            <a:r>
              <a:rPr lang="en-AU" sz="1800" dirty="0" smtClean="0">
                <a:uFill>
                  <a:solidFill/>
                </a:uFill>
                <a:latin typeface="Arial" panose="020B0604020202020204" pitchFamily="34" charset="0"/>
                <a:ea typeface="+mn-ea"/>
                <a:cs typeface="Arial" panose="020B0604020202020204" pitchFamily="34" charset="0"/>
                <a:sym typeface="Calibri"/>
              </a:rPr>
              <a:t>To help compensate for a big harm that I do in the world which is to fly on aeroplanes</a:t>
            </a:r>
            <a:r>
              <a:rPr lang="en-AU" sz="1800" baseline="0" dirty="0" smtClean="0">
                <a:uFill>
                  <a:solidFill/>
                </a:uFill>
                <a:latin typeface="Arial" panose="020B0604020202020204" pitchFamily="34" charset="0"/>
                <a:ea typeface="+mn-ea"/>
                <a:cs typeface="Arial" panose="020B0604020202020204" pitchFamily="34" charset="0"/>
                <a:sym typeface="Calibri"/>
              </a:rPr>
              <a:t> </a:t>
            </a:r>
            <a:r>
              <a:rPr lang="en-AU" sz="1800" dirty="0" smtClean="0">
                <a:uFill>
                  <a:solidFill/>
                </a:uFill>
                <a:latin typeface="Arial" panose="020B0604020202020204" pitchFamily="34" charset="0"/>
                <a:ea typeface="+mn-ea"/>
                <a:cs typeface="Arial" panose="020B0604020202020204" pitchFamily="34" charset="0"/>
                <a:sym typeface="Calibri"/>
              </a:rPr>
              <a:t>I have created a project called Happy,</a:t>
            </a:r>
            <a:r>
              <a:rPr lang="en-AU" sz="1800" baseline="0" dirty="0" smtClean="0">
                <a:uFill>
                  <a:solidFill/>
                </a:uFill>
                <a:latin typeface="Arial" panose="020B0604020202020204" pitchFamily="34" charset="0"/>
                <a:ea typeface="+mn-ea"/>
                <a:cs typeface="Arial" panose="020B0604020202020204" pitchFamily="34" charset="0"/>
                <a:sym typeface="Calibri"/>
              </a:rPr>
              <a:t> simply that looks at simplicity, self-sufficiency and sustainability</a:t>
            </a:r>
            <a:endParaRPr sz="1800" dirty="0">
              <a:uFill>
                <a:solidFill/>
              </a:uFill>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22918484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43" name="Shape 243"/>
          <p:cNvSpPr>
            <a:spLocks noGrp="1"/>
          </p:cNvSpPr>
          <p:nvPr>
            <p:ph type="body" sz="quarter" idx="1"/>
          </p:nvPr>
        </p:nvSpPr>
        <p:spPr>
          <a:prstGeom prst="rect">
            <a:avLst/>
          </a:prstGeom>
        </p:spPr>
        <p:txBody>
          <a:bodyPr/>
          <a:lstStyle>
            <a:lvl1pPr defTabSz="457200">
              <a:buClr>
                <a:srgbClr val="000000"/>
              </a:buClr>
              <a:defRPr sz="1200">
                <a:uFill>
                  <a:solidFill/>
                </a:uFill>
                <a:latin typeface="+mn-lt"/>
                <a:ea typeface="+mn-ea"/>
                <a:cs typeface="+mn-cs"/>
                <a:sym typeface="Calibri"/>
              </a:defRPr>
            </a:lvl1pPr>
          </a:lstStyle>
          <a:p>
            <a:pPr lvl="0">
              <a:defRPr sz="1800">
                <a:uFillTx/>
              </a:defRPr>
            </a:pPr>
            <a:r>
              <a:rPr lang="en-AU" sz="1800" dirty="0" smtClean="0">
                <a:uFill>
                  <a:solidFill/>
                </a:uFill>
                <a:latin typeface="Arial" panose="020B0604020202020204" pitchFamily="34" charset="0"/>
                <a:cs typeface="Arial" panose="020B0604020202020204" pitchFamily="34" charset="0"/>
              </a:rPr>
              <a:t>This includes building a small self-sufficient</a:t>
            </a:r>
            <a:r>
              <a:rPr lang="en-AU" sz="1800" baseline="0" dirty="0" smtClean="0">
                <a:uFill>
                  <a:solidFill/>
                </a:uFill>
                <a:latin typeface="Arial" panose="020B0604020202020204" pitchFamily="34" charset="0"/>
                <a:cs typeface="Arial" panose="020B0604020202020204" pitchFamily="34" charset="0"/>
              </a:rPr>
              <a:t> house</a:t>
            </a:r>
            <a:endParaRPr sz="1800" dirty="0">
              <a:uFill>
                <a:solidFill/>
              </a:u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774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400" dirty="0" smtClean="0"/>
              <a:t>This</a:t>
            </a:r>
            <a:r>
              <a:rPr lang="en-AU" sz="1400" baseline="0" dirty="0" smtClean="0"/>
              <a:t> presentation will share with you the ideas of what is a global citizen? How can we be an effective global citizen. And a few ideas and organisations that look at being advocates and active and effective positive change-makers!</a:t>
            </a:r>
          </a:p>
          <a:p>
            <a:endParaRPr lang="en-AU" sz="1400" baseline="0" dirty="0" smtClean="0"/>
          </a:p>
          <a:p>
            <a:r>
              <a:rPr lang="en-AU" sz="1400" baseline="0" dirty="0" smtClean="0"/>
              <a:t>With these things in mind we need to recognise and support the Global Goals framework so anything we are learning or doing in regards to global topics and issues feeds back into these goals. The Global Goals themselves also provide us with a great understanding of the things that matter and work to end extreme poverty, reduce inequality and ensure environmental sustainability. The more we know about the Global Goals the more effective we will be in achieving them.</a:t>
            </a:r>
          </a:p>
          <a:p>
            <a:endParaRPr lang="en-AU" sz="1400" baseline="0" dirty="0" smtClean="0"/>
          </a:p>
          <a:p>
            <a:r>
              <a:rPr lang="en-AU" sz="1400" baseline="0" dirty="0" smtClean="0"/>
              <a:t>These are our Global Goals and it is up to us to see them succeed so anyone anywhere can access to these essential components of life</a:t>
            </a:r>
            <a:endParaRPr lang="en-AU" sz="1400" dirty="0"/>
          </a:p>
        </p:txBody>
      </p:sp>
    </p:spTree>
    <p:extLst>
      <p:ext uri="{BB962C8B-B14F-4D97-AF65-F5344CB8AC3E}">
        <p14:creationId xmlns:p14="http://schemas.microsoft.com/office/powerpoint/2010/main" val="41216153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60" name="Shape 260"/>
          <p:cNvSpPr>
            <a:spLocks noGrp="1"/>
          </p:cNvSpPr>
          <p:nvPr>
            <p:ph type="body" sz="quarter" idx="1"/>
          </p:nvPr>
        </p:nvSpPr>
        <p:spPr>
          <a:prstGeom prst="rect">
            <a:avLst/>
          </a:prstGeom>
        </p:spPr>
        <p:txBody>
          <a:bodyPr/>
          <a:lstStyle>
            <a:lvl1pPr marL="43349" marR="43349" defTabSz="977900">
              <a:buClr>
                <a:srgbClr val="000000"/>
              </a:buClr>
              <a:buFont typeface="Arial"/>
              <a:defRPr sz="1800">
                <a:uFill>
                  <a:solidFill/>
                </a:uFill>
                <a:latin typeface="Arial"/>
                <a:ea typeface="Arial"/>
                <a:cs typeface="Arial"/>
                <a:sym typeface="Arial"/>
              </a:defRPr>
            </a:lvl1pPr>
          </a:lstStyle>
          <a:p>
            <a:pPr lvl="0">
              <a:defRPr>
                <a:uFillTx/>
              </a:defRPr>
            </a:pPr>
            <a:r>
              <a:rPr lang="en-AU" sz="1800" dirty="0" smtClean="0">
                <a:uFill>
                  <a:solidFill/>
                </a:uFill>
              </a:rPr>
              <a:t>One I built with a group of volunteers in Aotearoa</a:t>
            </a:r>
            <a:r>
              <a:rPr lang="en-AU" sz="1800" baseline="0" dirty="0" smtClean="0">
                <a:uFill>
                  <a:solidFill/>
                </a:uFill>
              </a:rPr>
              <a:t> New Zealand where I get my electricity from the sun through solar, I get my water from the rain in rainwater capture and all my waste goes back into the earth through a compost toilet</a:t>
            </a:r>
            <a:endParaRPr sz="1800" dirty="0">
              <a:uFill>
                <a:solidFill/>
              </a:uFill>
            </a:endParaRPr>
          </a:p>
        </p:txBody>
      </p:sp>
    </p:spTree>
    <p:extLst>
      <p:ext uri="{BB962C8B-B14F-4D97-AF65-F5344CB8AC3E}">
        <p14:creationId xmlns:p14="http://schemas.microsoft.com/office/powerpoint/2010/main" val="1795935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55" name="Shape 255"/>
          <p:cNvSpPr>
            <a:spLocks noGrp="1"/>
          </p:cNvSpPr>
          <p:nvPr>
            <p:ph type="body" sz="quarter" idx="1"/>
          </p:nvPr>
        </p:nvSpPr>
        <p:spPr>
          <a:prstGeom prst="rect">
            <a:avLst/>
          </a:prstGeom>
        </p:spPr>
        <p:txBody>
          <a:bodyPr/>
          <a:lstStyle>
            <a:lvl1pPr marL="43349" marR="43349" defTabSz="977900">
              <a:buClr>
                <a:srgbClr val="000000"/>
              </a:buClr>
              <a:buFont typeface="Arial"/>
              <a:defRPr sz="1800">
                <a:uFill>
                  <a:solidFill/>
                </a:uFill>
                <a:latin typeface="Arial"/>
                <a:ea typeface="Arial"/>
                <a:cs typeface="Arial"/>
                <a:sym typeface="Arial"/>
              </a:defRPr>
            </a:lvl1pPr>
          </a:lstStyle>
          <a:p>
            <a:pPr lvl="0">
              <a:defRPr>
                <a:uFillTx/>
              </a:defRPr>
            </a:pPr>
            <a:r>
              <a:rPr lang="en-AU" sz="1800" dirty="0" smtClean="0">
                <a:uFill>
                  <a:solidFill/>
                </a:uFill>
              </a:rPr>
              <a:t>Here is a picture of the inside of the home</a:t>
            </a:r>
            <a:endParaRPr sz="1800" dirty="0">
              <a:uFill>
                <a:solidFill/>
              </a:uFill>
            </a:endParaRPr>
          </a:p>
        </p:txBody>
      </p:sp>
    </p:spTree>
    <p:extLst>
      <p:ext uri="{BB962C8B-B14F-4D97-AF65-F5344CB8AC3E}">
        <p14:creationId xmlns:p14="http://schemas.microsoft.com/office/powerpoint/2010/main" val="41134721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And I built another in Australia (and it came with free rainbow!)</a:t>
            </a:r>
            <a:endParaRPr lang="en-AU" sz="1800" dirty="0"/>
          </a:p>
        </p:txBody>
      </p:sp>
    </p:spTree>
    <p:extLst>
      <p:ext uri="{BB962C8B-B14F-4D97-AF65-F5344CB8AC3E}">
        <p14:creationId xmlns:p14="http://schemas.microsoft.com/office/powerpoint/2010/main" val="32379779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Here is the completed home… and the only big difference</a:t>
            </a:r>
            <a:r>
              <a:rPr lang="en-AU" sz="1800" baseline="0" dirty="0" smtClean="0"/>
              <a:t> is that I need a bigger rainwater tank because it rains less in South Australia than it does in New Zealand.</a:t>
            </a:r>
            <a:endParaRPr lang="en-AU" sz="1800" dirty="0"/>
          </a:p>
        </p:txBody>
      </p:sp>
    </p:spTree>
    <p:extLst>
      <p:ext uri="{BB962C8B-B14F-4D97-AF65-F5344CB8AC3E}">
        <p14:creationId xmlns:p14="http://schemas.microsoft.com/office/powerpoint/2010/main" val="30257319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The most</a:t>
            </a:r>
            <a:r>
              <a:rPr lang="en-AU" sz="1800" baseline="0" dirty="0" smtClean="0"/>
              <a:t> important part for me was to bring community together. I now have a strong connection to those tiny houses and the communities around them.</a:t>
            </a:r>
          </a:p>
        </p:txBody>
      </p:sp>
    </p:spTree>
    <p:extLst>
      <p:ext uri="{BB962C8B-B14F-4D97-AF65-F5344CB8AC3E}">
        <p14:creationId xmlns:p14="http://schemas.microsoft.com/office/powerpoint/2010/main" val="33801808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Another way to put</a:t>
            </a:r>
            <a:r>
              <a:rPr lang="en-AU" sz="1600" baseline="0" dirty="0" smtClean="0"/>
              <a:t> some more help into the world is</a:t>
            </a:r>
            <a:r>
              <a:rPr lang="en-AU" sz="1600" dirty="0" smtClean="0"/>
              <a:t> riding</a:t>
            </a:r>
            <a:r>
              <a:rPr lang="en-AU" sz="1600" baseline="0" dirty="0" smtClean="0"/>
              <a:t> a bike… </a:t>
            </a:r>
          </a:p>
          <a:p>
            <a:endParaRPr lang="en-AU" sz="1600" baseline="0" dirty="0" smtClean="0"/>
          </a:p>
          <a:p>
            <a:r>
              <a:rPr lang="en-AU" sz="1600" baseline="0" dirty="0" smtClean="0"/>
              <a:t>If we celebrate the help or Teaspoons of Change we can do then we will do it more often and find new ways to help.</a:t>
            </a:r>
          </a:p>
          <a:p>
            <a:endParaRPr lang="en-AU" sz="1600" baseline="0" dirty="0" smtClean="0"/>
          </a:p>
          <a:p>
            <a:r>
              <a:rPr lang="en-AU" sz="1600" baseline="0" dirty="0" smtClean="0"/>
              <a:t>(you don’t have to be this excited about riding a bike but I had just finished riding 4000km around Aotearoa New Zealand)</a:t>
            </a:r>
            <a:endParaRPr lang="en-AU" sz="1600" dirty="0"/>
          </a:p>
        </p:txBody>
      </p:sp>
    </p:spTree>
    <p:extLst>
      <p:ext uri="{BB962C8B-B14F-4D97-AF65-F5344CB8AC3E}">
        <p14:creationId xmlns:p14="http://schemas.microsoft.com/office/powerpoint/2010/main" val="41666281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There are lots of other examples out in the world as well…</a:t>
            </a:r>
          </a:p>
          <a:p>
            <a:endParaRPr lang="en-AU" sz="1600" dirty="0" smtClean="0"/>
          </a:p>
          <a:p>
            <a:r>
              <a:rPr lang="en-AU" sz="1600" dirty="0" smtClean="0"/>
              <a:t>This</a:t>
            </a:r>
            <a:r>
              <a:rPr lang="en-AU" sz="1600" baseline="0" dirty="0" smtClean="0"/>
              <a:t> is a character from Japan called My Chopsticks…</a:t>
            </a:r>
          </a:p>
          <a:p>
            <a:endParaRPr lang="en-AU" sz="1600" baseline="0" dirty="0" smtClean="0"/>
          </a:p>
          <a:p>
            <a:r>
              <a:rPr lang="en-AU" sz="1600" baseline="0" dirty="0" smtClean="0"/>
              <a:t>They always carry their chopsticks when going out for lunch and dinner so they don’t use the throwaway chopsticks</a:t>
            </a:r>
            <a:endParaRPr lang="en-AU" sz="1600" dirty="0"/>
          </a:p>
        </p:txBody>
      </p:sp>
    </p:spTree>
    <p:extLst>
      <p:ext uri="{BB962C8B-B14F-4D97-AF65-F5344CB8AC3E}">
        <p14:creationId xmlns:p14="http://schemas.microsoft.com/office/powerpoint/2010/main" val="41075544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Another easy way to add a</a:t>
            </a:r>
            <a:r>
              <a:rPr lang="en-AU" sz="1600" baseline="0" dirty="0" smtClean="0"/>
              <a:t> Teaspoons of Change into the world is to</a:t>
            </a:r>
            <a:r>
              <a:rPr lang="en-AU" sz="1600" dirty="0" smtClean="0"/>
              <a:t> support local people and local markets so the money goes to them, their family and back into the community unlike the money and profits from most supermarkets that go to a</a:t>
            </a:r>
            <a:r>
              <a:rPr lang="en-AU" sz="1600" baseline="0" dirty="0" smtClean="0"/>
              <a:t> business usually overseas or out of your community. Local markets often sell fresh, local and seasonal products which is a great thing as well</a:t>
            </a:r>
            <a:endParaRPr lang="en-AU" sz="1600" dirty="0"/>
          </a:p>
        </p:txBody>
      </p:sp>
    </p:spTree>
    <p:extLst>
      <p:ext uri="{BB962C8B-B14F-4D97-AF65-F5344CB8AC3E}">
        <p14:creationId xmlns:p14="http://schemas.microsoft.com/office/powerpoint/2010/main" val="25676595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sz="1600" dirty="0" smtClean="0"/>
              <a:t>Please find a new partner and you will preform</a:t>
            </a:r>
            <a:r>
              <a:rPr lang="da-DK" sz="1600" baseline="0" dirty="0" smtClean="0"/>
              <a:t> a Lumberjack handshake.</a:t>
            </a:r>
          </a:p>
          <a:p>
            <a:endParaRPr lang="da-DK" sz="1600" baseline="0" dirty="0" smtClean="0"/>
          </a:p>
          <a:p>
            <a:r>
              <a:rPr lang="da-DK" sz="1600" i="1" baseline="0" dirty="0" smtClean="0"/>
              <a:t>(Ask for a volunteer and demonstrate a Lumberjack handshake)</a:t>
            </a:r>
          </a:p>
          <a:p>
            <a:endParaRPr lang="da-DK" sz="1600" i="0" baseline="0" dirty="0" smtClean="0"/>
          </a:p>
          <a:p>
            <a:r>
              <a:rPr lang="da-DK" sz="1600" i="0" baseline="0" dirty="0" smtClean="0"/>
              <a:t>Please find three separate people to perform your lumberjack handshake and stay with your third partner to make a pair and discuss the following topic...</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FEFC5E-E15E-41DB-8638-46D4E358F7E1}" type="slidenum">
              <a:rPr lang="da-DK" smtClean="0"/>
              <a:pPr/>
              <a:t>78</a:t>
            </a:fld>
            <a:endParaRPr lang="da-DK"/>
          </a:p>
        </p:txBody>
      </p:sp>
    </p:spTree>
    <p:extLst>
      <p:ext uri="{BB962C8B-B14F-4D97-AF65-F5344CB8AC3E}">
        <p14:creationId xmlns:p14="http://schemas.microsoft.com/office/powerpoint/2010/main" val="31639075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17" name="Shape 117"/>
          <p:cNvSpPr>
            <a:spLocks noGrp="1"/>
          </p:cNvSpPr>
          <p:nvPr>
            <p:ph type="body" sz="quarter" idx="1"/>
          </p:nvPr>
        </p:nvSpPr>
        <p:spPr>
          <a:prstGeom prst="rect">
            <a:avLst/>
          </a:prstGeom>
        </p:spPr>
        <p:txBody>
          <a:bodyPr/>
          <a:lstStyle>
            <a:lvl1pPr defTabSz="622300">
              <a:defRPr sz="2200"/>
            </a:lvl1pPr>
          </a:lstStyle>
          <a:p>
            <a:pPr lvl="0">
              <a:defRPr sz="1800"/>
            </a:pPr>
            <a:r>
              <a:rPr lang="en-AU" sz="1800" dirty="0" smtClean="0"/>
              <a:t>So a big question to you is this one…</a:t>
            </a:r>
          </a:p>
          <a:p>
            <a:pPr lvl="0">
              <a:defRPr sz="1800"/>
            </a:pPr>
            <a:endParaRPr lang="en-AU" sz="1800" dirty="0" smtClean="0"/>
          </a:p>
          <a:p>
            <a:pPr lvl="0">
              <a:defRPr sz="1800"/>
            </a:pPr>
            <a:r>
              <a:rPr lang="en-AU" sz="1800" dirty="0" smtClean="0"/>
              <a:t>What are your Teaspoons</a:t>
            </a:r>
            <a:r>
              <a:rPr lang="en-AU" sz="1800" baseline="0" dirty="0" smtClean="0"/>
              <a:t> of Change?</a:t>
            </a:r>
          </a:p>
          <a:p>
            <a:pPr lvl="0">
              <a:defRPr sz="1800"/>
            </a:pPr>
            <a:endParaRPr lang="en-AU" sz="1800" baseline="0" dirty="0" smtClean="0"/>
          </a:p>
          <a:p>
            <a:pPr lvl="0">
              <a:defRPr sz="1800"/>
            </a:pPr>
            <a:r>
              <a:rPr lang="en-AU" sz="1800" baseline="0" dirty="0" smtClean="0"/>
              <a:t>Be sure to start with one right now. Tell it to someone or write it down but make sure you don’t just say it or write it, actually do it!!!</a:t>
            </a:r>
            <a:endParaRPr sz="1800" dirty="0"/>
          </a:p>
        </p:txBody>
      </p:sp>
    </p:spTree>
    <p:extLst>
      <p:ext uri="{BB962C8B-B14F-4D97-AF65-F5344CB8AC3E}">
        <p14:creationId xmlns:p14="http://schemas.microsoft.com/office/powerpoint/2010/main" val="3903674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44500" eaLnBrk="1" fontAlgn="auto" latinLnBrk="0" hangingPunct="1">
              <a:lnSpc>
                <a:spcPct val="100000"/>
              </a:lnSpc>
              <a:spcBef>
                <a:spcPts val="0"/>
              </a:spcBef>
              <a:spcAft>
                <a:spcPts val="0"/>
              </a:spcAft>
              <a:buClrTx/>
              <a:buSzTx/>
              <a:buFontTx/>
              <a:buNone/>
              <a:tabLst/>
              <a:defRPr/>
            </a:pPr>
            <a:r>
              <a:rPr lang="en-AU" sz="1600" dirty="0" smtClean="0"/>
              <a:t>In addition I have my own concept and project called Teaspoons</a:t>
            </a:r>
            <a:r>
              <a:rPr lang="en-AU" sz="1600" baseline="0" dirty="0" smtClean="0"/>
              <a:t> of Change. This is where we not only look at ways to help others but also look at our own lives and how we can make a difference just in our own </a:t>
            </a:r>
            <a:r>
              <a:rPr lang="en-AU" sz="1600" b="0" i="0" u="none" strike="noStrike" baseline="0" dirty="0" smtClean="0">
                <a:latin typeface="Lucida Grande"/>
                <a:ea typeface="Lucida Grande"/>
                <a:cs typeface="Lucida Grande"/>
                <a:sym typeface="Lucida Grande"/>
              </a:rPr>
              <a:t>personal choices, decisions and actions that have a positive impact on people and the planet creating teaspoons of change!</a:t>
            </a:r>
          </a:p>
          <a:p>
            <a:pPr marL="0" marR="0" indent="0" defTabSz="444500" eaLnBrk="1" fontAlgn="auto" latinLnBrk="0" hangingPunct="1">
              <a:lnSpc>
                <a:spcPct val="100000"/>
              </a:lnSpc>
              <a:spcBef>
                <a:spcPts val="0"/>
              </a:spcBef>
              <a:spcAft>
                <a:spcPts val="0"/>
              </a:spcAft>
              <a:buClrTx/>
              <a:buSzTx/>
              <a:buFontTx/>
              <a:buNone/>
              <a:tabLst/>
              <a:defRPr/>
            </a:pPr>
            <a:endParaRPr lang="en-AU" sz="1600" b="0" i="0" u="none" strike="noStrike" baseline="0" dirty="0" smtClean="0">
              <a:latin typeface="Lucida Grande"/>
              <a:ea typeface="Lucida Grande"/>
              <a:cs typeface="Lucida Grande"/>
              <a:sym typeface="Lucida Grande"/>
            </a:endParaRPr>
          </a:p>
          <a:p>
            <a:pPr marL="0" marR="0" indent="0" defTabSz="444500" eaLnBrk="1" fontAlgn="auto" latinLnBrk="0" hangingPunct="1">
              <a:lnSpc>
                <a:spcPct val="100000"/>
              </a:lnSpc>
              <a:spcBef>
                <a:spcPts val="0"/>
              </a:spcBef>
              <a:spcAft>
                <a:spcPts val="0"/>
              </a:spcAft>
              <a:buClrTx/>
              <a:buSzTx/>
              <a:buFontTx/>
              <a:buNone/>
              <a:tabLst/>
              <a:defRPr/>
            </a:pPr>
            <a:r>
              <a:rPr lang="en-AU" sz="1600" b="0" i="0" u="none" strike="noStrike" baseline="0" dirty="0" smtClean="0">
                <a:latin typeface="Lucida Grande"/>
                <a:ea typeface="Lucida Grande"/>
                <a:cs typeface="Lucida Grande"/>
                <a:sym typeface="Lucida Grande"/>
              </a:rPr>
              <a:t>The Teaspoons of Change approach combined with all of the great work we can do around the Global Goals gives us twice the amount of impact in the world by not only supporting others but being a responsible and active global citizen with our own choice, decisions and actions</a:t>
            </a:r>
          </a:p>
        </p:txBody>
      </p:sp>
    </p:spTree>
    <p:extLst>
      <p:ext uri="{BB962C8B-B14F-4D97-AF65-F5344CB8AC3E}">
        <p14:creationId xmlns:p14="http://schemas.microsoft.com/office/powerpoint/2010/main" val="8750380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17" name="Shape 117"/>
          <p:cNvSpPr>
            <a:spLocks noGrp="1"/>
          </p:cNvSpPr>
          <p:nvPr>
            <p:ph type="body" sz="quarter" idx="1"/>
          </p:nvPr>
        </p:nvSpPr>
        <p:spPr>
          <a:prstGeom prst="rect">
            <a:avLst/>
          </a:prstGeom>
        </p:spPr>
        <p:txBody>
          <a:bodyPr/>
          <a:lstStyle>
            <a:lvl1pPr defTabSz="622300">
              <a:defRPr sz="2200"/>
            </a:lvl1pPr>
          </a:lstStyle>
          <a:p>
            <a:pPr lvl="0">
              <a:defRPr sz="1800"/>
            </a:pPr>
            <a:r>
              <a:rPr lang="en-AU" sz="1600" dirty="0" smtClean="0"/>
              <a:t>Once you have thought about your own Teaspoons</a:t>
            </a:r>
            <a:r>
              <a:rPr lang="en-AU" sz="1600" baseline="0" dirty="0" smtClean="0"/>
              <a:t> of Change you might like to create a charter for you own life, home, class, year level, school, workplace, holiday, etc.!</a:t>
            </a:r>
            <a:endParaRPr sz="1600" dirty="0"/>
          </a:p>
        </p:txBody>
      </p:sp>
    </p:spTree>
    <p:extLst>
      <p:ext uri="{BB962C8B-B14F-4D97-AF65-F5344CB8AC3E}">
        <p14:creationId xmlns:p14="http://schemas.microsoft.com/office/powerpoint/2010/main" val="1212783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44500" eaLnBrk="1" fontAlgn="auto" latinLnBrk="0" hangingPunct="1">
              <a:lnSpc>
                <a:spcPct val="100000"/>
              </a:lnSpc>
              <a:spcBef>
                <a:spcPts val="0"/>
              </a:spcBef>
              <a:spcAft>
                <a:spcPts val="0"/>
              </a:spcAft>
              <a:buClrTx/>
              <a:buSzTx/>
              <a:buFontTx/>
              <a:buNone/>
              <a:tabLst/>
              <a:defRPr/>
            </a:pPr>
            <a:r>
              <a:rPr lang="en-US" sz="1600" dirty="0" smtClean="0"/>
              <a:t>Here are a few selected</a:t>
            </a:r>
            <a:r>
              <a:rPr lang="en-US" sz="1600" baseline="0" dirty="0" smtClean="0"/>
              <a:t> Teaspoons of Change from the website but you will be better at deciding the Teaspoons of Change that best suit you and your life. You can see a bunch of them on the Teaspoons of Change website: http://teaspoonsofchange.org and be creative and come up with your own and share them on the Teaspoons of Change Facebook page</a:t>
            </a:r>
            <a:endParaRPr lang="en-AU" sz="1600" dirty="0" smtClean="0"/>
          </a:p>
        </p:txBody>
      </p:sp>
    </p:spTree>
    <p:extLst>
      <p:ext uri="{BB962C8B-B14F-4D97-AF65-F5344CB8AC3E}">
        <p14:creationId xmlns:p14="http://schemas.microsoft.com/office/powerpoint/2010/main" val="16567885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44500" eaLnBrk="1" fontAlgn="auto" latinLnBrk="0" hangingPunct="1">
              <a:lnSpc>
                <a:spcPct val="100000"/>
              </a:lnSpc>
              <a:spcBef>
                <a:spcPts val="0"/>
              </a:spcBef>
              <a:spcAft>
                <a:spcPts val="0"/>
              </a:spcAft>
              <a:buClrTx/>
              <a:buSzTx/>
              <a:buFontTx/>
              <a:buNone/>
              <a:tabLst/>
              <a:defRPr/>
            </a:pPr>
            <a:r>
              <a:rPr lang="en-US" sz="1600" dirty="0" smtClean="0"/>
              <a:t>Just know that</a:t>
            </a:r>
            <a:r>
              <a:rPr lang="en-US" sz="1600" baseline="0" dirty="0" smtClean="0"/>
              <a:t> any small Teaspoon of Change does have a bigger context and impact and is working towards the Global Goals for Sustainable Development! Acting personally and locally, impacting globally… That is how we solve this big issues is with Teaspoons of Change of actions to see it happen at larger scale…</a:t>
            </a:r>
            <a:endParaRPr lang="en-AU" sz="1600" dirty="0" smtClean="0"/>
          </a:p>
        </p:txBody>
      </p:sp>
    </p:spTree>
    <p:extLst>
      <p:ext uri="{BB962C8B-B14F-4D97-AF65-F5344CB8AC3E}">
        <p14:creationId xmlns:p14="http://schemas.microsoft.com/office/powerpoint/2010/main" val="36220438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600" b="0" dirty="0" smtClean="0"/>
              <a:t>Lets have a look at influence.</a:t>
            </a:r>
          </a:p>
          <a:p>
            <a:pPr marL="0" marR="0" indent="0" algn="l" defTabSz="444500" rtl="0" eaLnBrk="1" fontAlgn="auto" latinLnBrk="0" hangingPunct="1">
              <a:lnSpc>
                <a:spcPct val="100000"/>
              </a:lnSpc>
              <a:spcBef>
                <a:spcPts val="0"/>
              </a:spcBef>
              <a:spcAft>
                <a:spcPts val="0"/>
              </a:spcAft>
              <a:buClrTx/>
              <a:buSzTx/>
              <a:buFontTx/>
              <a:buNone/>
              <a:tabLst/>
              <a:defRPr/>
            </a:pPr>
            <a:endParaRPr lang="en-AU" sz="1600" b="0" baseline="0" dirty="0" smtClean="0"/>
          </a:p>
          <a:p>
            <a:pPr marL="0" marR="0" indent="0" algn="l" defTabSz="444500" rtl="0" eaLnBrk="1" fontAlgn="auto" latinLnBrk="0" hangingPunct="1">
              <a:lnSpc>
                <a:spcPct val="100000"/>
              </a:lnSpc>
              <a:spcBef>
                <a:spcPts val="0"/>
              </a:spcBef>
              <a:spcAft>
                <a:spcPts val="0"/>
              </a:spcAft>
              <a:buClrTx/>
              <a:buSzTx/>
              <a:buFontTx/>
              <a:buNone/>
              <a:tabLst/>
              <a:defRPr/>
            </a:pPr>
            <a:r>
              <a:rPr lang="en-AU" sz="1600" b="0" baseline="0" dirty="0" smtClean="0"/>
              <a:t>Who is an influence on you? And How might you be an influence on others?</a:t>
            </a:r>
          </a:p>
          <a:p>
            <a:pPr marL="0" marR="0" indent="0" algn="l" defTabSz="444500" rtl="0" eaLnBrk="1" fontAlgn="auto" latinLnBrk="0" hangingPunct="1">
              <a:lnSpc>
                <a:spcPct val="100000"/>
              </a:lnSpc>
              <a:spcBef>
                <a:spcPts val="0"/>
              </a:spcBef>
              <a:spcAft>
                <a:spcPts val="0"/>
              </a:spcAft>
              <a:buClrTx/>
              <a:buSzTx/>
              <a:buFontTx/>
              <a:buNone/>
              <a:tabLst/>
              <a:defRPr/>
            </a:pPr>
            <a:endParaRPr lang="en-AU" sz="1600" b="0" baseline="0" dirty="0" smtClean="0"/>
          </a:p>
          <a:p>
            <a:pPr marL="0" marR="0" indent="0" algn="l" defTabSz="444500" rtl="0" eaLnBrk="1" fontAlgn="auto" latinLnBrk="0" hangingPunct="1">
              <a:lnSpc>
                <a:spcPct val="100000"/>
              </a:lnSpc>
              <a:spcBef>
                <a:spcPts val="0"/>
              </a:spcBef>
              <a:spcAft>
                <a:spcPts val="0"/>
              </a:spcAft>
              <a:buClrTx/>
              <a:buSzTx/>
              <a:buFontTx/>
              <a:buNone/>
              <a:tabLst/>
              <a:defRPr/>
            </a:pPr>
            <a:r>
              <a:rPr lang="en-AU" sz="1600" b="0" i="1" baseline="0" dirty="0" smtClean="0"/>
              <a:t>(if you have time discuss in groups, pairs or as a whole group or just use these questions to frame the following slides)</a:t>
            </a:r>
          </a:p>
        </p:txBody>
      </p:sp>
    </p:spTree>
    <p:extLst>
      <p:ext uri="{BB962C8B-B14F-4D97-AF65-F5344CB8AC3E}">
        <p14:creationId xmlns:p14="http://schemas.microsoft.com/office/powerpoint/2010/main" val="10949278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AU" sz="1600" b="0" dirty="0" smtClean="0"/>
              <a:t>Influence can</a:t>
            </a:r>
            <a:r>
              <a:rPr lang="en-AU" sz="1600" b="0" baseline="0" dirty="0" smtClean="0"/>
              <a:t> be in different forms and two common styles of influence is Outside → In and Inside → Out.</a:t>
            </a:r>
          </a:p>
          <a:p>
            <a:pPr marL="0" marR="0" indent="0" algn="l" defTabSz="444500" rtl="0" eaLnBrk="1" fontAlgn="auto" latinLnBrk="0" hangingPunct="1">
              <a:lnSpc>
                <a:spcPct val="100000"/>
              </a:lnSpc>
              <a:spcBef>
                <a:spcPts val="0"/>
              </a:spcBef>
              <a:spcAft>
                <a:spcPts val="0"/>
              </a:spcAft>
              <a:buClrTx/>
              <a:buSzTx/>
              <a:buFontTx/>
              <a:buNone/>
              <a:tabLst/>
              <a:defRPr/>
            </a:pPr>
            <a:endParaRPr lang="en-AU" sz="1600" b="0" baseline="0" dirty="0" smtClean="0"/>
          </a:p>
          <a:p>
            <a:pPr marL="0" marR="0" indent="0" algn="l" defTabSz="444500" rtl="0" eaLnBrk="1" fontAlgn="auto" latinLnBrk="0" hangingPunct="1">
              <a:lnSpc>
                <a:spcPct val="100000"/>
              </a:lnSpc>
              <a:spcBef>
                <a:spcPts val="0"/>
              </a:spcBef>
              <a:spcAft>
                <a:spcPts val="0"/>
              </a:spcAft>
              <a:buClrTx/>
              <a:buSzTx/>
              <a:buFontTx/>
              <a:buNone/>
              <a:tabLst/>
              <a:defRPr/>
            </a:pPr>
            <a:r>
              <a:rPr lang="en-AU" sz="1600" b="0" baseline="0" dirty="0" smtClean="0"/>
              <a:t>Outside → In influence is when we are trying to create change from the outside like writing letters to government or businesses, signing petitions, joining campaigns, </a:t>
            </a:r>
            <a:r>
              <a:rPr lang="en-AU" sz="1600" b="0" baseline="0" dirty="0" err="1" smtClean="0"/>
              <a:t>etc</a:t>
            </a:r>
            <a:endParaRPr lang="en-AU" sz="1600" b="0" baseline="0" dirty="0" smtClean="0"/>
          </a:p>
          <a:p>
            <a:pPr marL="0" marR="0" indent="0" algn="l" defTabSz="444500" rtl="0" eaLnBrk="1" fontAlgn="auto" latinLnBrk="0" hangingPunct="1">
              <a:lnSpc>
                <a:spcPct val="100000"/>
              </a:lnSpc>
              <a:spcBef>
                <a:spcPts val="0"/>
              </a:spcBef>
              <a:spcAft>
                <a:spcPts val="0"/>
              </a:spcAft>
              <a:buClrTx/>
              <a:buSzTx/>
              <a:buFontTx/>
              <a:buNone/>
              <a:tabLst/>
              <a:defRPr/>
            </a:pPr>
            <a:endParaRPr lang="en-AU" sz="1600" b="0" baseline="0" dirty="0" smtClean="0"/>
          </a:p>
          <a:p>
            <a:pPr marL="0" marR="0" indent="0" algn="l" defTabSz="444500" rtl="0" eaLnBrk="1" fontAlgn="auto" latinLnBrk="0" hangingPunct="1">
              <a:lnSpc>
                <a:spcPct val="100000"/>
              </a:lnSpc>
              <a:spcBef>
                <a:spcPts val="0"/>
              </a:spcBef>
              <a:spcAft>
                <a:spcPts val="0"/>
              </a:spcAft>
              <a:buClrTx/>
              <a:buSzTx/>
              <a:buFontTx/>
              <a:buNone/>
              <a:tabLst/>
              <a:defRPr/>
            </a:pPr>
            <a:r>
              <a:rPr lang="en-AU" sz="1600" b="0" baseline="0" dirty="0" smtClean="0"/>
              <a:t>Inside → Out is where we have an influence on the people we know around us just by being who we are. Young people are a huge influence on their parents, we are a significant influence on our family and friends and I think this is where we also can play a big role in creating positive change.</a:t>
            </a:r>
          </a:p>
        </p:txBody>
      </p:sp>
    </p:spTree>
    <p:extLst>
      <p:ext uri="{BB962C8B-B14F-4D97-AF65-F5344CB8AC3E}">
        <p14:creationId xmlns:p14="http://schemas.microsoft.com/office/powerpoint/2010/main" val="35799510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sz="1800" i="0" baseline="0" dirty="0" smtClean="0"/>
              <a:t>So do any of these Teaspoons of Change or small actoins actually make a differnece...? Lets take a look</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FEFC5E-E15E-41DB-8638-46D4E358F7E1}" type="slidenum">
              <a:rPr lang="da-DK" smtClean="0"/>
              <a:pPr/>
              <a:t>85</a:t>
            </a:fld>
            <a:endParaRPr lang="da-DK"/>
          </a:p>
        </p:txBody>
      </p:sp>
    </p:spTree>
    <p:extLst>
      <p:ext uri="{BB962C8B-B14F-4D97-AF65-F5344CB8AC3E}">
        <p14:creationId xmlns:p14="http://schemas.microsoft.com/office/powerpoint/2010/main" val="7013712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baseline="0" dirty="0" smtClean="0"/>
              <a:t>I believe one drop in the ocean can make a difference and let’s take a look at a story about the hummingbird. https://youtu.be/IGMW6YWjMxw </a:t>
            </a:r>
          </a:p>
          <a:p>
            <a:endParaRPr lang="en-AU" sz="1800" baseline="0" dirty="0" smtClean="0"/>
          </a:p>
          <a:p>
            <a:r>
              <a:rPr lang="en-AU" sz="1800" baseline="0" dirty="0" smtClean="0"/>
              <a:t>As global citizen we need to believe we can take on big challenges, to face them and to do the best we can!</a:t>
            </a:r>
            <a:endParaRPr lang="en-AU" sz="1800" dirty="0"/>
          </a:p>
        </p:txBody>
      </p:sp>
    </p:spTree>
    <p:extLst>
      <p:ext uri="{BB962C8B-B14F-4D97-AF65-F5344CB8AC3E}">
        <p14:creationId xmlns:p14="http://schemas.microsoft.com/office/powerpoint/2010/main" val="13840779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44500" rtl="0" eaLnBrk="1" fontAlgn="auto" latinLnBrk="0" hangingPunct="1">
              <a:lnSpc>
                <a:spcPct val="100000"/>
              </a:lnSpc>
              <a:spcBef>
                <a:spcPts val="0"/>
              </a:spcBef>
              <a:spcAft>
                <a:spcPts val="0"/>
              </a:spcAft>
              <a:buClrTx/>
              <a:buSzTx/>
              <a:buFontTx/>
              <a:buNone/>
              <a:tabLst/>
              <a:defRPr/>
            </a:pPr>
            <a:r>
              <a:rPr lang="en-US" altLang="ja-JP" sz="1600" dirty="0" smtClean="0"/>
              <a:t>Here are a few stats for you from the World Bank…</a:t>
            </a:r>
          </a:p>
          <a:p>
            <a:pPr marL="0" marR="0" indent="0" algn="l" defTabSz="4445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444500" rtl="0" eaLnBrk="1" fontAlgn="auto" latinLnBrk="0" hangingPunct="1">
              <a:lnSpc>
                <a:spcPct val="100000"/>
              </a:lnSpc>
              <a:spcBef>
                <a:spcPts val="0"/>
              </a:spcBef>
              <a:spcAft>
                <a:spcPts val="0"/>
              </a:spcAft>
              <a:buClrTx/>
              <a:buSzTx/>
              <a:buFontTx/>
              <a:buNone/>
              <a:tabLst/>
              <a:defRPr/>
            </a:pPr>
            <a:r>
              <a:rPr lang="en-US" sz="1600" dirty="0" smtClean="0"/>
              <a:t>Around the time I was born 37 years ago the percentage of people</a:t>
            </a:r>
            <a:r>
              <a:rPr lang="en-US" sz="1600" baseline="0" dirty="0" smtClean="0"/>
              <a:t> living in extreme poverty was 52% - more than half the world’s population lived in extreme poverty</a:t>
            </a:r>
          </a:p>
          <a:p>
            <a:pPr marL="0" marR="0" indent="0" algn="l" defTabSz="4445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444500" rtl="0" eaLnBrk="1" fontAlgn="auto" latinLnBrk="0" hangingPunct="1">
              <a:lnSpc>
                <a:spcPct val="100000"/>
              </a:lnSpc>
              <a:spcBef>
                <a:spcPts val="0"/>
              </a:spcBef>
              <a:spcAft>
                <a:spcPts val="0"/>
              </a:spcAft>
              <a:buClrTx/>
              <a:buSzTx/>
              <a:buFontTx/>
              <a:buNone/>
              <a:tabLst/>
              <a:defRPr/>
            </a:pPr>
            <a:r>
              <a:rPr lang="en-US" sz="1600" baseline="0" dirty="0" smtClean="0"/>
              <a:t>Have a guess what that percentage was in 2010 (our latest statistics)…? Tell the person next to you.</a:t>
            </a:r>
          </a:p>
          <a:p>
            <a:pPr marL="0" marR="0" indent="0" algn="l" defTabSz="4445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444500" rtl="0" eaLnBrk="1" fontAlgn="auto" latinLnBrk="0" hangingPunct="1">
              <a:lnSpc>
                <a:spcPct val="100000"/>
              </a:lnSpc>
              <a:spcBef>
                <a:spcPts val="0"/>
              </a:spcBef>
              <a:spcAft>
                <a:spcPts val="0"/>
              </a:spcAft>
              <a:buClrTx/>
              <a:buSzTx/>
              <a:buFontTx/>
              <a:buNone/>
              <a:tabLst/>
              <a:defRPr/>
            </a:pPr>
            <a:r>
              <a:rPr lang="en-US" sz="1600" baseline="0" dirty="0" smtClean="0"/>
              <a:t>I believe it is possible to see extreme poverty down to 0% by 2030 and you don’t just need to believe me, here are some other sources of information and inspiration </a:t>
            </a:r>
            <a:endParaRPr lang="en-AU" sz="1600" dirty="0" smtClean="0"/>
          </a:p>
        </p:txBody>
      </p:sp>
    </p:spTree>
    <p:extLst>
      <p:ext uri="{BB962C8B-B14F-4D97-AF65-F5344CB8AC3E}">
        <p14:creationId xmlns:p14="http://schemas.microsoft.com/office/powerpoint/2010/main" val="33774069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TED talks are a great source of positive news and good people doing good things to see the end of extreme poverty.</a:t>
            </a:r>
          </a:p>
          <a:p>
            <a:endParaRPr lang="en-AU" dirty="0" smtClean="0"/>
          </a:p>
          <a:p>
            <a:r>
              <a:rPr lang="en-AU" dirty="0" smtClean="0"/>
              <a:t>One of my favourites is Hans </a:t>
            </a:r>
            <a:r>
              <a:rPr lang="en-AU" dirty="0" err="1" smtClean="0"/>
              <a:t>Rosling</a:t>
            </a:r>
            <a:r>
              <a:rPr lang="en-AU" dirty="0" smtClean="0"/>
              <a:t> a Swedish professor who gives us</a:t>
            </a:r>
            <a:r>
              <a:rPr lang="en-AU" baseline="0" dirty="0" smtClean="0"/>
              <a:t> some great news stories - be sure to check out his talk on washing machines!</a:t>
            </a:r>
            <a:endParaRPr lang="en-AU" dirty="0"/>
          </a:p>
        </p:txBody>
      </p:sp>
    </p:spTree>
    <p:extLst>
      <p:ext uri="{BB962C8B-B14F-4D97-AF65-F5344CB8AC3E}">
        <p14:creationId xmlns:p14="http://schemas.microsoft.com/office/powerpoint/2010/main" val="36426686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You can also see Han’s work on </a:t>
            </a:r>
            <a:r>
              <a:rPr lang="en-AU" sz="1800" dirty="0" err="1" smtClean="0"/>
              <a:t>Gapminder</a:t>
            </a:r>
            <a:r>
              <a:rPr lang="en-AU" sz="1800" dirty="0" smtClean="0"/>
              <a:t> plotting graphs and showing</a:t>
            </a:r>
            <a:r>
              <a:rPr lang="en-AU" sz="1800" baseline="0" dirty="0" smtClean="0"/>
              <a:t> the affect access to mobile phones has on infant mortality and other such wonderful graphs and statistics</a:t>
            </a:r>
            <a:endParaRPr lang="en-AU" sz="1800" dirty="0"/>
          </a:p>
        </p:txBody>
      </p:sp>
    </p:spTree>
    <p:extLst>
      <p:ext uri="{BB962C8B-B14F-4D97-AF65-F5344CB8AC3E}">
        <p14:creationId xmlns:p14="http://schemas.microsoft.com/office/powerpoint/2010/main" val="818052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sz="1600" dirty="0" smtClean="0"/>
              <a:t>Please find a partner and you will preform</a:t>
            </a:r>
            <a:r>
              <a:rPr lang="da-DK" sz="1600" baseline="0" dirty="0" smtClean="0"/>
              <a:t> an South Sudan handshake.</a:t>
            </a:r>
          </a:p>
          <a:p>
            <a:endParaRPr lang="da-DK" sz="1600" baseline="0" dirty="0" smtClean="0"/>
          </a:p>
          <a:p>
            <a:r>
              <a:rPr lang="da-DK" sz="1600" baseline="0" dirty="0" smtClean="0"/>
              <a:t>If you are not sure what an South Sudan handshake is then take a practice and try... </a:t>
            </a:r>
            <a:r>
              <a:rPr lang="da-DK" sz="1600" i="1" baseline="0" dirty="0" smtClean="0"/>
              <a:t>(then teach the South Sudan greeting of  tapping the left shoulder of your partner with your right hand while they tap your left shoulder with their right hand at the same time and both of you saying the South Sudan greeting of ‘Tamam’)</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FEFC5E-E15E-41DB-8638-46D4E358F7E1}" type="slidenum">
              <a:rPr lang="da-DK" smtClean="0"/>
              <a:pPr/>
              <a:t>9</a:t>
            </a:fld>
            <a:endParaRPr lang="da-DK"/>
          </a:p>
        </p:txBody>
      </p:sp>
    </p:spTree>
    <p:extLst>
      <p:ext uri="{BB962C8B-B14F-4D97-AF65-F5344CB8AC3E}">
        <p14:creationId xmlns:p14="http://schemas.microsoft.com/office/powerpoint/2010/main" val="35517124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Do</a:t>
            </a:r>
            <a:r>
              <a:rPr lang="en-AU" sz="1600" baseline="0" dirty="0" smtClean="0"/>
              <a:t> we know our flags…?</a:t>
            </a:r>
          </a:p>
          <a:p>
            <a:endParaRPr lang="en-AU" sz="1600" baseline="0" dirty="0" smtClean="0"/>
          </a:p>
          <a:p>
            <a:r>
              <a:rPr lang="en-AU" sz="1600" baseline="0" dirty="0" smtClean="0"/>
              <a:t>This is the flag of Ghana and Ghana is a good example of a nation in Africa who is working towards ending extreme poverty in its own country</a:t>
            </a:r>
            <a:endParaRPr lang="en-AU" sz="1600" dirty="0"/>
          </a:p>
        </p:txBody>
      </p:sp>
    </p:spTree>
    <p:extLst>
      <p:ext uri="{BB962C8B-B14F-4D97-AF65-F5344CB8AC3E}">
        <p14:creationId xmlns:p14="http://schemas.microsoft.com/office/powerpoint/2010/main" val="27150624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But ending extreme poverty isn’t about everyone have big TV and driving fast cars, it’s about the simple things in life, like having access to clean water where people can drink the water, not get sick and be able to work</a:t>
            </a:r>
            <a:r>
              <a:rPr lang="en-AU" sz="1800" baseline="0" dirty="0" smtClean="0"/>
              <a:t> or go to school</a:t>
            </a:r>
            <a:endParaRPr lang="en-AU" sz="1800" dirty="0"/>
          </a:p>
        </p:txBody>
      </p:sp>
    </p:spTree>
    <p:extLst>
      <p:ext uri="{BB962C8B-B14F-4D97-AF65-F5344CB8AC3E}">
        <p14:creationId xmlns:p14="http://schemas.microsoft.com/office/powerpoint/2010/main" val="41041721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What do you think is stopping us from ending extreme poverty?</a:t>
            </a:r>
            <a:endParaRPr lang="en-AU" dirty="0"/>
          </a:p>
        </p:txBody>
      </p:sp>
    </p:spTree>
    <p:extLst>
      <p:ext uri="{BB962C8B-B14F-4D97-AF65-F5344CB8AC3E}">
        <p14:creationId xmlns:p14="http://schemas.microsoft.com/office/powerpoint/2010/main" val="36461506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Sometime we might think we are helping when maybe we aren’t… Good intentions don’t always ensure good outcomes.</a:t>
            </a:r>
          </a:p>
          <a:p>
            <a:endParaRPr lang="en-AU" sz="1600" dirty="0" smtClean="0"/>
          </a:p>
          <a:p>
            <a:r>
              <a:rPr lang="en-AU" sz="1600" dirty="0" smtClean="0"/>
              <a:t>There is something in this photo that is</a:t>
            </a:r>
            <a:r>
              <a:rPr lang="en-AU" sz="1600" baseline="0" dirty="0" smtClean="0"/>
              <a:t> an example of bad aid - what do you think it is?</a:t>
            </a:r>
          </a:p>
          <a:p>
            <a:endParaRPr lang="en-AU" sz="1600" baseline="0" dirty="0" smtClean="0"/>
          </a:p>
          <a:p>
            <a:r>
              <a:rPr lang="en-AU" sz="1600" baseline="0" dirty="0" smtClean="0"/>
              <a:t>This is a school in the Highlands of Guatemala that I used to visit once a week on a big loop hike. Every time I went they were always using a crappy blackboard at the front of the class so I asked Sergio, the teacher what was the deal with the whiteboard. He said ‘yes, it was a donations from the United States’, ok so why don’t you use it? ‘we did it was fantastic!’, so why didn’t you continue to use it? ‘because we don’t have those special pens…’ </a:t>
            </a:r>
          </a:p>
          <a:p>
            <a:endParaRPr lang="en-AU" sz="1600" baseline="0" dirty="0" smtClean="0"/>
          </a:p>
          <a:p>
            <a:r>
              <a:rPr lang="en-AU" sz="1600" baseline="0" dirty="0" smtClean="0"/>
              <a:t>They can’t get whiteboard markers in the highlands of Guatemala. It is not that people didn’t care its that they needed to listen to the needs of the people rather than just helping the poor people…</a:t>
            </a:r>
            <a:endParaRPr lang="en-AU" sz="1600" dirty="0" smtClean="0"/>
          </a:p>
          <a:p>
            <a:endParaRPr lang="en-US" sz="1600" dirty="0" smtClean="0"/>
          </a:p>
          <a:p>
            <a:r>
              <a:rPr lang="ja-JP" altLang="en-US" sz="1600" dirty="0" smtClean="0"/>
              <a:t>その学校の中にはきふでもらった物があります。この写真の中できふでもらったけどあまりよくなかった物がありますがそれは何だとおもいますか？なぜよなっかたと思いますか？</a:t>
            </a:r>
            <a:endParaRPr lang="en-AU" sz="1600" dirty="0"/>
          </a:p>
        </p:txBody>
      </p:sp>
    </p:spTree>
    <p:extLst>
      <p:ext uri="{BB962C8B-B14F-4D97-AF65-F5344CB8AC3E}">
        <p14:creationId xmlns:p14="http://schemas.microsoft.com/office/powerpoint/2010/main" val="18971688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smtClean="0"/>
              <a:t>An incredible example of </a:t>
            </a:r>
            <a:r>
              <a:rPr lang="en-AU" sz="1800" b="1" dirty="0" smtClean="0"/>
              <a:t>good</a:t>
            </a:r>
            <a:r>
              <a:rPr lang="en-AU" sz="1800" dirty="0" smtClean="0"/>
              <a:t> aid is the near eradication of polio…</a:t>
            </a:r>
          </a:p>
          <a:p>
            <a:endParaRPr lang="en-AU" sz="1800" dirty="0" smtClean="0"/>
          </a:p>
          <a:p>
            <a:r>
              <a:rPr lang="en-AU" sz="1800" dirty="0" smtClean="0"/>
              <a:t>Polio is</a:t>
            </a:r>
            <a:r>
              <a:rPr lang="en-AU" sz="1800" baseline="0" dirty="0" smtClean="0"/>
              <a:t> a virus/disease that can be prevented with two drops or an injection of vaccine.</a:t>
            </a:r>
            <a:endParaRPr lang="en-AU" sz="1800" dirty="0"/>
          </a:p>
        </p:txBody>
      </p:sp>
    </p:spTree>
    <p:extLst>
      <p:ext uri="{BB962C8B-B14F-4D97-AF65-F5344CB8AC3E}">
        <p14:creationId xmlns:p14="http://schemas.microsoft.com/office/powerpoint/2010/main" val="1102769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State of the world in 1988</a:t>
            </a:r>
            <a:r>
              <a:rPr lang="en-AU" baseline="0" dirty="0" smtClean="0"/>
              <a:t> for polio eradication. In 1988 there were still 125 countries endemic with polio. In 1988 there were 350,000 cases of polio, almost 1000 every day. In 1988 the Global Polio Eradication Initiative (GPEI) was formed comprising of Rotary International, World Health Organisation, UNICEF and </a:t>
            </a:r>
            <a:r>
              <a:rPr lang="en-AU" baseline="0" dirty="0" err="1" smtClean="0"/>
              <a:t>Centers</a:t>
            </a:r>
            <a:r>
              <a:rPr lang="en-AU" baseline="0" dirty="0" smtClean="0"/>
              <a:t> for Disease Control with the Gates Foundation joining later.</a:t>
            </a:r>
            <a:endParaRPr lang="en-AU" dirty="0"/>
          </a:p>
        </p:txBody>
      </p:sp>
    </p:spTree>
    <p:extLst>
      <p:ext uri="{BB962C8B-B14F-4D97-AF65-F5344CB8AC3E}">
        <p14:creationId xmlns:p14="http://schemas.microsoft.com/office/powerpoint/2010/main" val="39800920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This is the progress of polio eradication since 1988…</a:t>
            </a:r>
          </a:p>
          <a:p>
            <a:endParaRPr lang="en-AU" dirty="0" smtClean="0"/>
          </a:p>
          <a:p>
            <a:r>
              <a:rPr lang="en-AU" dirty="0" smtClean="0"/>
              <a:t>Just two countries on the endemic list - Pakistan and Afghanistan and the number of cases…</a:t>
            </a:r>
            <a:endParaRPr lang="en-AU" dirty="0"/>
          </a:p>
        </p:txBody>
      </p:sp>
    </p:spTree>
    <p:extLst>
      <p:ext uri="{BB962C8B-B14F-4D97-AF65-F5344CB8AC3E}">
        <p14:creationId xmlns:p14="http://schemas.microsoft.com/office/powerpoint/2010/main" val="36990003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44500" eaLnBrk="1" fontAlgn="auto" latinLnBrk="0" hangingPunct="1">
              <a:lnSpc>
                <a:spcPct val="100000"/>
              </a:lnSpc>
              <a:spcBef>
                <a:spcPts val="0"/>
              </a:spcBef>
              <a:spcAft>
                <a:spcPts val="0"/>
              </a:spcAft>
              <a:buClrTx/>
              <a:buSzTx/>
              <a:buFontTx/>
              <a:buNone/>
              <a:tabLst/>
              <a:defRPr/>
            </a:pPr>
            <a:r>
              <a:rPr lang="en-AU" sz="2000" dirty="0" smtClean="0"/>
              <a:t>Two drops multiplied by billions has seen polio cases go from 350,000</a:t>
            </a:r>
            <a:r>
              <a:rPr lang="en-AU" sz="2000" baseline="0" dirty="0" smtClean="0"/>
              <a:t> cases in 1988 to just 223 cases in 2012! Then in 2015 we had under 100 cases worldwide! </a:t>
            </a:r>
            <a:endParaRPr lang="en-AU" sz="2000" dirty="0" smtClean="0"/>
          </a:p>
        </p:txBody>
      </p:sp>
    </p:spTree>
    <p:extLst>
      <p:ext uri="{BB962C8B-B14F-4D97-AF65-F5344CB8AC3E}">
        <p14:creationId xmlns:p14="http://schemas.microsoft.com/office/powerpoint/2010/main" val="21979977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dirty="0" smtClean="0"/>
              <a:t>From 350,000</a:t>
            </a:r>
            <a:r>
              <a:rPr lang="en-AU" sz="1600" baseline="0" dirty="0" smtClean="0"/>
              <a:t> cases of polio in 1988 to just 74 in 2015 for the whole world, for the whole year!</a:t>
            </a:r>
          </a:p>
          <a:p>
            <a:r>
              <a:rPr lang="en-US" sz="1600" baseline="0" dirty="0" smtClean="0"/>
              <a:t>In 2016 it has dropped even further with just </a:t>
            </a:r>
            <a:r>
              <a:rPr lang="en-US" sz="1600" b="1" u="sng" baseline="0" dirty="0" smtClean="0"/>
              <a:t>34 cases </a:t>
            </a:r>
            <a:r>
              <a:rPr lang="en-US" sz="1600" baseline="0" dirty="0" smtClean="0"/>
              <a:t>by 9 December 2016 (update stats if you have them)</a:t>
            </a:r>
            <a:endParaRPr lang="en-AU" sz="1600" dirty="0"/>
          </a:p>
        </p:txBody>
      </p:sp>
    </p:spTree>
    <p:extLst>
      <p:ext uri="{BB962C8B-B14F-4D97-AF65-F5344CB8AC3E}">
        <p14:creationId xmlns:p14="http://schemas.microsoft.com/office/powerpoint/2010/main" val="10312676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2015 had the lowest number of cases ever and by</a:t>
            </a:r>
            <a:r>
              <a:rPr lang="en-AU" baseline="0" dirty="0" smtClean="0"/>
              <a:t> the end of April in 2016 the world has just had 10 cases… will 2016 be the last year for a polio case?</a:t>
            </a:r>
            <a:endParaRPr lang="en-AU" dirty="0"/>
          </a:p>
        </p:txBody>
      </p:sp>
    </p:spTree>
    <p:extLst>
      <p:ext uri="{BB962C8B-B14F-4D97-AF65-F5344CB8AC3E}">
        <p14:creationId xmlns:p14="http://schemas.microsoft.com/office/powerpoint/2010/main" val="393853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0" name="Shape 10"/>
          <p:cNvSpPr>
            <a:spLocks noGrp="1"/>
          </p:cNvSpPr>
          <p:nvPr>
            <p:ph type="title"/>
          </p:nvPr>
        </p:nvSpPr>
        <p:spPr>
          <a:xfrm>
            <a:off x="647700" y="292947"/>
            <a:ext cx="11709400" cy="1219201"/>
          </a:xfrm>
          <a:prstGeom prst="rect">
            <a:avLst/>
          </a:prstGeom>
          <a:ln>
            <a:round/>
          </a:ln>
        </p:spPr>
        <p:txBody>
          <a:bodyPr lIns="38100" tIns="38100" rIns="38100" bIns="38100"/>
          <a:lstStyle>
            <a:lvl1pPr marL="0" marR="0" defTabSz="482600">
              <a:defRPr>
                <a:latin typeface="+mn-lt"/>
                <a:ea typeface="+mn-ea"/>
                <a:cs typeface="+mn-cs"/>
                <a:sym typeface="Calibri"/>
              </a:defRPr>
            </a:lvl1pPr>
          </a:lstStyle>
          <a:p>
            <a:pPr lvl="0">
              <a:defRPr sz="1800">
                <a:uFillTx/>
              </a:defRPr>
            </a:pPr>
            <a:r>
              <a:rPr sz="4600">
                <a:uFill>
                  <a:solidFill/>
                </a:uFill>
              </a:rPr>
              <a:t>Title Text</a:t>
            </a:r>
          </a:p>
        </p:txBody>
      </p:sp>
      <p:sp>
        <p:nvSpPr>
          <p:cNvPr id="11" name="Shape 11"/>
          <p:cNvSpPr>
            <a:spLocks noGrp="1"/>
          </p:cNvSpPr>
          <p:nvPr>
            <p:ph type="body" idx="1"/>
          </p:nvPr>
        </p:nvSpPr>
        <p:spPr>
          <a:xfrm>
            <a:off x="647700" y="1701800"/>
            <a:ext cx="11709400" cy="4827694"/>
          </a:xfrm>
          <a:prstGeom prst="rect">
            <a:avLst/>
          </a:prstGeom>
          <a:ln>
            <a:round/>
          </a:ln>
        </p:spPr>
        <p:txBody>
          <a:bodyPr lIns="38100" tIns="38100" rIns="38100" bIns="38100"/>
          <a:lstStyle>
            <a:lvl1pPr marL="342900" marR="0" defTabSz="482600">
              <a:spcBef>
                <a:spcPts val="800"/>
              </a:spcBef>
              <a:buClr>
                <a:srgbClr val="000000"/>
              </a:buClr>
              <a:buFont typeface="Arial"/>
              <a:defRPr>
                <a:latin typeface="+mn-lt"/>
                <a:ea typeface="+mn-ea"/>
                <a:cs typeface="+mn-cs"/>
                <a:sym typeface="Calibri"/>
              </a:defRPr>
            </a:lvl1pPr>
            <a:lvl2pPr marL="742950" marR="0" indent="-285750" defTabSz="482600">
              <a:buClr>
                <a:srgbClr val="000000"/>
              </a:buClr>
              <a:buFont typeface="Arial"/>
              <a:buChar char="–"/>
              <a:defRPr sz="2800">
                <a:latin typeface="+mn-lt"/>
                <a:ea typeface="+mn-ea"/>
                <a:cs typeface="+mn-cs"/>
                <a:sym typeface="Calibri"/>
              </a:defRPr>
            </a:lvl2pPr>
            <a:lvl3pPr marL="1143000" marR="0" indent="-228600" defTabSz="482600">
              <a:spcBef>
                <a:spcPts val="600"/>
              </a:spcBef>
              <a:buClr>
                <a:srgbClr val="000000"/>
              </a:buClr>
              <a:buFont typeface="Arial"/>
              <a:defRPr sz="2400">
                <a:latin typeface="+mn-lt"/>
                <a:ea typeface="+mn-ea"/>
                <a:cs typeface="+mn-cs"/>
                <a:sym typeface="Calibri"/>
              </a:defRPr>
            </a:lvl3pPr>
            <a:lvl4pPr marL="1600200" marR="0" indent="-228600" defTabSz="482600">
              <a:spcBef>
                <a:spcPts val="500"/>
              </a:spcBef>
              <a:buClr>
                <a:srgbClr val="000000"/>
              </a:buClr>
              <a:buFont typeface="Arial"/>
              <a:buChar char="–"/>
              <a:defRPr sz="2000">
                <a:latin typeface="+mn-lt"/>
                <a:ea typeface="+mn-ea"/>
                <a:cs typeface="+mn-cs"/>
                <a:sym typeface="Calibri"/>
              </a:defRPr>
            </a:lvl4pPr>
            <a:lvl5pPr marL="2057400" marR="0" indent="-228600" defTabSz="482600">
              <a:spcBef>
                <a:spcPts val="500"/>
              </a:spcBef>
              <a:buClr>
                <a:srgbClr val="000000"/>
              </a:buClr>
              <a:buFont typeface="Arial"/>
              <a:buChar char="»"/>
              <a:defRPr sz="2000">
                <a:latin typeface="+mn-lt"/>
                <a:ea typeface="+mn-ea"/>
                <a:cs typeface="+mn-cs"/>
                <a:sym typeface="Calibri"/>
              </a:defRPr>
            </a:lvl5pPr>
          </a:lstStyle>
          <a:p>
            <a:pPr lvl="0">
              <a:defRPr sz="1800">
                <a:uFillTx/>
              </a:defRPr>
            </a:pPr>
            <a:r>
              <a:rPr sz="34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12" name="Shape 12"/>
          <p:cNvSpPr>
            <a:spLocks noGrp="1"/>
          </p:cNvSpPr>
          <p:nvPr>
            <p:ph type="sldNum" sz="quarter" idx="2"/>
          </p:nvPr>
        </p:nvSpPr>
        <p:spPr>
          <a:xfrm>
            <a:off x="12096145" y="6911340"/>
            <a:ext cx="258415" cy="254000"/>
          </a:xfrm>
          <a:prstGeom prst="rect">
            <a:avLst/>
          </a:prstGeom>
          <a:ln>
            <a:round/>
          </a:ln>
        </p:spPr>
        <p:txBody>
          <a:bodyPr lIns="38100" tIns="38100" rIns="38100" bIns="38100" anchor="ctr"/>
          <a:lstStyle>
            <a:lvl1pPr algn="r" defTabSz="482600">
              <a:defRPr sz="1200">
                <a:solidFill>
                  <a:srgbClr val="888888"/>
                </a:solidFill>
                <a:uFill>
                  <a:solidFill>
                    <a:srgbClr val="888888"/>
                  </a:solidFill>
                </a:uFill>
                <a:latin typeface="+mn-lt"/>
                <a:ea typeface="+mn-ea"/>
                <a:cs typeface="+mn-cs"/>
                <a:sym typeface="Calibri"/>
              </a:defRPr>
            </a:lvl1p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Master #2 copy 3">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ster #2 copy 6">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ster #2 copy 9">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Master #2 copy 10">
    <p:spTree>
      <p:nvGrpSpPr>
        <p:cNvPr id="1" name=""/>
        <p:cNvGrpSpPr/>
        <p:nvPr/>
      </p:nvGrpSpPr>
      <p:grpSpPr>
        <a:xfrm>
          <a:off x="0" y="0"/>
          <a:ext cx="0" cy="0"/>
          <a:chOff x="0" y="0"/>
          <a:chExt cx="0" cy="0"/>
        </a:xfrm>
      </p:grpSpPr>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Master #2 copy 11">
    <p:spTree>
      <p:nvGrpSpPr>
        <p:cNvPr id="1" name=""/>
        <p:cNvGrpSpPr/>
        <p:nvPr/>
      </p:nvGrpSpPr>
      <p:grpSpPr>
        <a:xfrm>
          <a:off x="0" y="0"/>
          <a:ext cx="0" cy="0"/>
          <a:chOff x="0" y="0"/>
          <a:chExt cx="0" cy="0"/>
        </a:xfrm>
      </p:grpSpPr>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Master #2 copy 12">
    <p:spTree>
      <p:nvGrpSpPr>
        <p:cNvPr id="1" name=""/>
        <p:cNvGrpSpPr/>
        <p:nvPr/>
      </p:nvGrpSpPr>
      <p:grpSpPr>
        <a:xfrm>
          <a:off x="0" y="0"/>
          <a:ext cx="0" cy="0"/>
          <a:chOff x="0" y="0"/>
          <a:chExt cx="0" cy="0"/>
        </a:xfrm>
      </p:grpSpPr>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Master #2 copy 13">
    <p:spTree>
      <p:nvGrpSpPr>
        <p:cNvPr id="1" name=""/>
        <p:cNvGrpSpPr/>
        <p:nvPr/>
      </p:nvGrpSpPr>
      <p:grpSpPr>
        <a:xfrm>
          <a:off x="0" y="0"/>
          <a:ext cx="0" cy="0"/>
          <a:chOff x="0" y="0"/>
          <a:chExt cx="0" cy="0"/>
        </a:xfrm>
      </p:grpSpPr>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Master #2 copy 14">
    <p:spTree>
      <p:nvGrpSpPr>
        <p:cNvPr id="1" name=""/>
        <p:cNvGrpSpPr/>
        <p:nvPr/>
      </p:nvGrpSpPr>
      <p:grpSpPr>
        <a:xfrm>
          <a:off x="0" y="0"/>
          <a:ext cx="0" cy="0"/>
          <a:chOff x="0" y="0"/>
          <a:chExt cx="0" cy="0"/>
        </a:xfrm>
      </p:grpSpPr>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aster #2 copy 15">
    <p:spTree>
      <p:nvGrpSpPr>
        <p:cNvPr id="1" name=""/>
        <p:cNvGrpSpPr/>
        <p:nvPr/>
      </p:nvGrpSpPr>
      <p:grpSpPr>
        <a:xfrm>
          <a:off x="0" y="0"/>
          <a:ext cx="0" cy="0"/>
          <a:chOff x="0" y="0"/>
          <a:chExt cx="0" cy="0"/>
        </a:xfrm>
      </p:grpSpPr>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Master #2 copy 16">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8" name="Shape 18"/>
          <p:cNvSpPr>
            <a:spLocks noGrp="1"/>
          </p:cNvSpPr>
          <p:nvPr>
            <p:ph type="title"/>
          </p:nvPr>
        </p:nvSpPr>
        <p:spPr>
          <a:xfrm>
            <a:off x="647700" y="292947"/>
            <a:ext cx="11709400" cy="1219201"/>
          </a:xfrm>
          <a:prstGeom prst="rect">
            <a:avLst/>
          </a:prstGeom>
          <a:ln>
            <a:round/>
          </a:ln>
        </p:spPr>
        <p:txBody>
          <a:bodyPr lIns="38100" tIns="38100" rIns="38100" bIns="38100"/>
          <a:lstStyle>
            <a:lvl1pPr marL="0" marR="0">
              <a:defRPr sz="4400">
                <a:latin typeface="+mn-lt"/>
                <a:ea typeface="+mn-ea"/>
                <a:cs typeface="+mn-cs"/>
                <a:sym typeface="Calibri"/>
              </a:defRPr>
            </a:lvl1pPr>
          </a:lstStyle>
          <a:p>
            <a:pPr lvl="0">
              <a:defRPr sz="1800">
                <a:uFillTx/>
              </a:defRPr>
            </a:pPr>
            <a:r>
              <a:rPr sz="4400">
                <a:uFill>
                  <a:solidFill/>
                </a:uFill>
              </a:rPr>
              <a:t>Title Text</a:t>
            </a:r>
          </a:p>
        </p:txBody>
      </p:sp>
      <p:sp>
        <p:nvSpPr>
          <p:cNvPr id="19" name="Shape 19"/>
          <p:cNvSpPr>
            <a:spLocks noGrp="1"/>
          </p:cNvSpPr>
          <p:nvPr>
            <p:ph type="body" idx="1"/>
          </p:nvPr>
        </p:nvSpPr>
        <p:spPr>
          <a:xfrm>
            <a:off x="647700" y="1701800"/>
            <a:ext cx="11709400" cy="4827695"/>
          </a:xfrm>
          <a:prstGeom prst="rect">
            <a:avLst/>
          </a:prstGeom>
          <a:ln>
            <a:round/>
          </a:ln>
        </p:spPr>
        <p:txBody>
          <a:bodyPr lIns="38100" tIns="38100" rIns="38100" bIns="38100"/>
          <a:lstStyle>
            <a:lvl1pPr marL="342900" marR="0">
              <a:spcBef>
                <a:spcPts val="800"/>
              </a:spcBef>
              <a:buClr>
                <a:srgbClr val="000000"/>
              </a:buClr>
              <a:buFont typeface="Arial"/>
              <a:defRPr sz="3200">
                <a:latin typeface="+mn-lt"/>
                <a:ea typeface="+mn-ea"/>
                <a:cs typeface="+mn-cs"/>
                <a:sym typeface="Calibri"/>
              </a:defRPr>
            </a:lvl1pPr>
            <a:lvl2pPr marL="742950" marR="0" indent="-285750">
              <a:buClr>
                <a:srgbClr val="000000"/>
              </a:buClr>
              <a:buFont typeface="Arial"/>
              <a:buChar char="–"/>
              <a:defRPr sz="2600">
                <a:latin typeface="+mn-lt"/>
                <a:ea typeface="+mn-ea"/>
                <a:cs typeface="+mn-cs"/>
                <a:sym typeface="Calibri"/>
              </a:defRPr>
            </a:lvl2pPr>
            <a:lvl3pPr marL="1143000" marR="0" indent="-228600">
              <a:spcBef>
                <a:spcPts val="600"/>
              </a:spcBef>
              <a:buClr>
                <a:srgbClr val="000000"/>
              </a:buClr>
              <a:buFont typeface="Arial"/>
              <a:defRPr sz="2200">
                <a:latin typeface="+mn-lt"/>
                <a:ea typeface="+mn-ea"/>
                <a:cs typeface="+mn-cs"/>
                <a:sym typeface="Calibri"/>
              </a:defRPr>
            </a:lvl3pPr>
            <a:lvl4pPr marL="1600200" marR="0" indent="-228600">
              <a:spcBef>
                <a:spcPts val="500"/>
              </a:spcBef>
              <a:buClr>
                <a:srgbClr val="000000"/>
              </a:buClr>
              <a:buFont typeface="Arial"/>
              <a:buChar char="–"/>
              <a:defRPr sz="1800">
                <a:latin typeface="+mn-lt"/>
                <a:ea typeface="+mn-ea"/>
                <a:cs typeface="+mn-cs"/>
                <a:sym typeface="Calibri"/>
              </a:defRPr>
            </a:lvl4pPr>
            <a:lvl5pPr marL="2057400" marR="0" indent="-228600">
              <a:spcBef>
                <a:spcPts val="500"/>
              </a:spcBef>
              <a:buClr>
                <a:srgbClr val="000000"/>
              </a:buClr>
              <a:buFont typeface="Arial"/>
              <a:buChar char="»"/>
              <a:defRPr sz="1800">
                <a:latin typeface="+mn-lt"/>
                <a:ea typeface="+mn-ea"/>
                <a:cs typeface="+mn-cs"/>
                <a:sym typeface="Calibri"/>
              </a:defRPr>
            </a:lvl5pPr>
          </a:lstStyle>
          <a:p>
            <a:pPr lvl="0">
              <a:defRPr sz="1800">
                <a:uFillTx/>
              </a:defRPr>
            </a:pPr>
            <a:r>
              <a:rPr sz="3200">
                <a:uFill>
                  <a:solidFill/>
                </a:uFill>
              </a:rPr>
              <a:t>Body Level One</a:t>
            </a:r>
          </a:p>
          <a:p>
            <a:pPr lvl="1">
              <a:defRPr sz="1800">
                <a:uFillTx/>
              </a:defRPr>
            </a:pPr>
            <a:r>
              <a:rPr sz="2600">
                <a:uFill>
                  <a:solidFill/>
                </a:uFill>
              </a:rPr>
              <a:t>Body Level Two</a:t>
            </a:r>
          </a:p>
          <a:p>
            <a:pPr lvl="2">
              <a:defRPr sz="1800">
                <a:uFillTx/>
              </a:defRPr>
            </a:pPr>
            <a:r>
              <a:rPr sz="2200">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
        <p:nvSpPr>
          <p:cNvPr id="20" name="Shape 20"/>
          <p:cNvSpPr>
            <a:spLocks noGrp="1"/>
          </p:cNvSpPr>
          <p:nvPr>
            <p:ph type="sldNum" sz="quarter" idx="2"/>
          </p:nvPr>
        </p:nvSpPr>
        <p:spPr>
          <a:xfrm>
            <a:off x="12110272" y="6924040"/>
            <a:ext cx="244289" cy="241300"/>
          </a:xfrm>
          <a:prstGeom prst="rect">
            <a:avLst/>
          </a:prstGeom>
          <a:ln>
            <a:round/>
          </a:ln>
        </p:spPr>
        <p:txBody>
          <a:bodyPr lIns="38100" tIns="38100" rIns="38100" bIns="38100" anchor="ctr"/>
          <a:lstStyle>
            <a:lvl1pPr algn="r" defTabSz="977900">
              <a:defRPr sz="1100">
                <a:solidFill>
                  <a:srgbClr val="888888"/>
                </a:solidFill>
                <a:uFill>
                  <a:solidFill>
                    <a:srgbClr val="888888"/>
                  </a:solidFill>
                </a:uFill>
                <a:latin typeface="+mn-lt"/>
                <a:ea typeface="+mn-ea"/>
                <a:cs typeface="+mn-cs"/>
                <a:sym typeface="Calibri"/>
              </a:defRPr>
            </a:lvl1p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Master #2 copy 17">
    <p:spTree>
      <p:nvGrpSpPr>
        <p:cNvPr id="1" name=""/>
        <p:cNvGrpSpPr/>
        <p:nvPr/>
      </p:nvGrpSpPr>
      <p:grpSpPr>
        <a:xfrm>
          <a:off x="0" y="0"/>
          <a:ext cx="0" cy="0"/>
          <a:chOff x="0" y="0"/>
          <a:chExt cx="0" cy="0"/>
        </a:xfrm>
      </p:grpSpPr>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Master #2 copy 18">
    <p:spTree>
      <p:nvGrpSpPr>
        <p:cNvPr id="1" name=""/>
        <p:cNvGrpSpPr/>
        <p:nvPr/>
      </p:nvGrpSpPr>
      <p:grpSpPr>
        <a:xfrm>
          <a:off x="0" y="0"/>
          <a:ext cx="0" cy="0"/>
          <a:chOff x="0" y="0"/>
          <a:chExt cx="0" cy="0"/>
        </a:xfrm>
      </p:grpSpPr>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Master #2 copy 19">
    <p:spTree>
      <p:nvGrpSpPr>
        <p:cNvPr id="1" name=""/>
        <p:cNvGrpSpPr/>
        <p:nvPr/>
      </p:nvGrpSpPr>
      <p:grpSpPr>
        <a:xfrm>
          <a:off x="0" y="0"/>
          <a:ext cx="0" cy="0"/>
          <a:chOff x="0" y="0"/>
          <a:chExt cx="0" cy="0"/>
        </a:xfrm>
      </p:grpSpPr>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Master #2 copy 20">
    <p:spTree>
      <p:nvGrpSpPr>
        <p:cNvPr id="1" name=""/>
        <p:cNvGrpSpPr/>
        <p:nvPr/>
      </p:nvGrpSpPr>
      <p:grpSpPr>
        <a:xfrm>
          <a:off x="0" y="0"/>
          <a:ext cx="0" cy="0"/>
          <a:chOff x="0" y="0"/>
          <a:chExt cx="0" cy="0"/>
        </a:xfrm>
      </p:grpSpPr>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Master #2 copy 21">
    <p:spTree>
      <p:nvGrpSpPr>
        <p:cNvPr id="1" name=""/>
        <p:cNvGrpSpPr/>
        <p:nvPr/>
      </p:nvGrpSpPr>
      <p:grpSpPr>
        <a:xfrm>
          <a:off x="0" y="0"/>
          <a:ext cx="0" cy="0"/>
          <a:chOff x="0" y="0"/>
          <a:chExt cx="0" cy="0"/>
        </a:xfrm>
      </p:grpSpPr>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Master #2 copy 22">
    <p:spTree>
      <p:nvGrpSpPr>
        <p:cNvPr id="1" name=""/>
        <p:cNvGrpSpPr/>
        <p:nvPr/>
      </p:nvGrpSpPr>
      <p:grpSpPr>
        <a:xfrm>
          <a:off x="0" y="0"/>
          <a:ext cx="0" cy="0"/>
          <a:chOff x="0" y="0"/>
          <a:chExt cx="0" cy="0"/>
        </a:xfrm>
      </p:grpSpPr>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Master #2 copy 23">
    <p:spTree>
      <p:nvGrpSpPr>
        <p:cNvPr id="1" name=""/>
        <p:cNvGrpSpPr/>
        <p:nvPr/>
      </p:nvGrpSpPr>
      <p:grpSpPr>
        <a:xfrm>
          <a:off x="0" y="0"/>
          <a:ext cx="0" cy="0"/>
          <a:chOff x="0" y="0"/>
          <a:chExt cx="0" cy="0"/>
        </a:xfrm>
      </p:grpSpPr>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2F2F2"/>
        </a:solidFill>
        <a:effectLst/>
      </p:bgPr>
    </p:bg>
    <p:spTree>
      <p:nvGrpSpPr>
        <p:cNvPr id="1" name=""/>
        <p:cNvGrpSpPr/>
        <p:nvPr/>
      </p:nvGrpSpPr>
      <p:grpSpPr>
        <a:xfrm>
          <a:off x="0" y="0"/>
          <a:ext cx="0" cy="0"/>
          <a:chOff x="0" y="0"/>
          <a:chExt cx="0" cy="0"/>
        </a:xfrm>
      </p:grpSpPr>
      <p:sp>
        <p:nvSpPr>
          <p:cNvPr id="22" name="Shape 22"/>
          <p:cNvSpPr>
            <a:spLocks noGrp="1"/>
          </p:cNvSpPr>
          <p:nvPr>
            <p:ph type="title"/>
          </p:nvPr>
        </p:nvSpPr>
        <p:spPr>
          <a:xfrm>
            <a:off x="1270000" y="190500"/>
            <a:ext cx="10452100" cy="1828800"/>
          </a:xfrm>
          <a:prstGeom prst="rect">
            <a:avLst/>
          </a:prstGeom>
        </p:spPr>
        <p:txBody>
          <a:bodyPr/>
          <a:lstStyle>
            <a:lvl1pPr marL="0" marR="0" defTabSz="444500">
              <a:defRPr sz="6000">
                <a:uFillTx/>
                <a:latin typeface="+mj-lt"/>
                <a:ea typeface="+mj-ea"/>
                <a:cs typeface="+mj-cs"/>
                <a:sym typeface="Gill Sans"/>
              </a:defRPr>
            </a:lvl1pPr>
          </a:lstStyle>
          <a:p>
            <a:pPr lvl="0">
              <a:defRPr sz="1800"/>
            </a:pPr>
            <a:r>
              <a:rPr sz="6000"/>
              <a:t>Title Text</a:t>
            </a:r>
          </a:p>
        </p:txBody>
      </p:sp>
      <p:sp>
        <p:nvSpPr>
          <p:cNvPr id="23" name="Shape 23"/>
          <p:cNvSpPr>
            <a:spLocks noGrp="1"/>
          </p:cNvSpPr>
          <p:nvPr>
            <p:ph type="body" idx="1"/>
          </p:nvPr>
        </p:nvSpPr>
        <p:spPr>
          <a:xfrm>
            <a:off x="1270000" y="2082800"/>
            <a:ext cx="10452100" cy="4292600"/>
          </a:xfrm>
          <a:prstGeom prst="rect">
            <a:avLst/>
          </a:prstGeom>
        </p:spPr>
        <p:txBody>
          <a:bodyPr lIns="50800" tIns="50800" rIns="50800" bIns="50800" anchor="ctr"/>
          <a:lstStyle>
            <a:lvl1pPr marL="889000" marR="0" indent="-571500" defTabSz="444500">
              <a:spcBef>
                <a:spcPts val="1800"/>
              </a:spcBef>
              <a:buSzPct val="171000"/>
              <a:defRPr sz="2800">
                <a:uFillTx/>
                <a:latin typeface="+mj-lt"/>
                <a:ea typeface="+mj-ea"/>
                <a:cs typeface="+mj-cs"/>
                <a:sym typeface="Gill Sans"/>
              </a:defRPr>
            </a:lvl1pPr>
            <a:lvl2pPr marL="1333500" marR="0" indent="-571500" defTabSz="444500">
              <a:spcBef>
                <a:spcPts val="1800"/>
              </a:spcBef>
              <a:buSzPct val="171000"/>
              <a:defRPr sz="2800">
                <a:uFillTx/>
                <a:latin typeface="+mj-lt"/>
                <a:ea typeface="+mj-ea"/>
                <a:cs typeface="+mj-cs"/>
                <a:sym typeface="Gill Sans"/>
              </a:defRPr>
            </a:lvl2pPr>
            <a:lvl3pPr marL="1778000" marR="0" indent="-571500" defTabSz="444500">
              <a:spcBef>
                <a:spcPts val="1800"/>
              </a:spcBef>
              <a:buSzPct val="171000"/>
              <a:defRPr sz="2800">
                <a:uFillTx/>
                <a:latin typeface="+mj-lt"/>
                <a:ea typeface="+mj-ea"/>
                <a:cs typeface="+mj-cs"/>
                <a:sym typeface="Gill Sans"/>
              </a:defRPr>
            </a:lvl3pPr>
            <a:lvl4pPr marL="2222500" marR="0" indent="-571500" defTabSz="444500">
              <a:spcBef>
                <a:spcPts val="1800"/>
              </a:spcBef>
              <a:buSzPct val="171000"/>
              <a:defRPr sz="2800">
                <a:uFillTx/>
                <a:latin typeface="+mj-lt"/>
                <a:ea typeface="+mj-ea"/>
                <a:cs typeface="+mj-cs"/>
                <a:sym typeface="Gill Sans"/>
              </a:defRPr>
            </a:lvl4pPr>
            <a:lvl5pPr marL="2667000" marR="0" indent="-571500" defTabSz="444500">
              <a:spcBef>
                <a:spcPts val="1800"/>
              </a:spcBef>
              <a:buSzPct val="171000"/>
              <a:defRPr sz="2800">
                <a:uFillTx/>
                <a:latin typeface="+mj-lt"/>
                <a:ea typeface="+mj-ea"/>
                <a:cs typeface="+mj-cs"/>
                <a:sym typeface="Gill Sans"/>
              </a:defRPr>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8" name="Shape 68"/>
          <p:cNvSpPr>
            <a:spLocks noGrp="1"/>
          </p:cNvSpPr>
          <p:nvPr>
            <p:ph type="title"/>
          </p:nvPr>
        </p:nvSpPr>
        <p:spPr>
          <a:prstGeom prst="rect">
            <a:avLst/>
          </a:prstGeom>
        </p:spPr>
        <p:txBody>
          <a:bodyPr/>
          <a:lstStyle/>
          <a:p>
            <a:pPr lvl="0">
              <a:defRPr sz="1800">
                <a:uFillTx/>
              </a:defRPr>
            </a:pPr>
            <a:r>
              <a:rPr sz="4600">
                <a:uFill>
                  <a:solidFill/>
                </a:uFill>
              </a:rPr>
              <a:t>Title Text</a:t>
            </a:r>
          </a:p>
        </p:txBody>
      </p:sp>
      <p:sp>
        <p:nvSpPr>
          <p:cNvPr id="69" name="Shape 69"/>
          <p:cNvSpPr>
            <a:spLocks noGrp="1"/>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4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70" name="Shape 7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0244" y="6780108"/>
            <a:ext cx="3034453" cy="389468"/>
          </a:xfrm>
          <a:prstGeom prst="rect">
            <a:avLst/>
          </a:prstGeom>
        </p:spPr>
        <p:txBody>
          <a:bodyPr/>
          <a:lstStyle/>
          <a:p>
            <a:fld id="{8799AF47-9D79-0E4D-8FEB-93C158A1B9AB}" type="datetimeFigureOut">
              <a:rPr lang="en-US" smtClean="0"/>
              <a:t>12/18/2016</a:t>
            </a:fld>
            <a:endParaRPr lang="en-US"/>
          </a:p>
        </p:txBody>
      </p:sp>
      <p:sp>
        <p:nvSpPr>
          <p:cNvPr id="3" name="Footer Placeholder 2"/>
          <p:cNvSpPr>
            <a:spLocks noGrp="1"/>
          </p:cNvSpPr>
          <p:nvPr>
            <p:ph type="ftr" sz="quarter" idx="11"/>
          </p:nvPr>
        </p:nvSpPr>
        <p:spPr>
          <a:xfrm>
            <a:off x="4443307" y="6780108"/>
            <a:ext cx="4118186" cy="389468"/>
          </a:xfrm>
          <a:prstGeom prst="rect">
            <a:avLst/>
          </a:prstGeom>
        </p:spPr>
        <p:txBody>
          <a:bodyPr/>
          <a:lstStyle/>
          <a:p>
            <a:endParaRPr lang="en-US"/>
          </a:p>
        </p:txBody>
      </p:sp>
      <p:sp>
        <p:nvSpPr>
          <p:cNvPr id="4" name="Slide Number Placeholder 3"/>
          <p:cNvSpPr>
            <a:spLocks noGrp="1"/>
          </p:cNvSpPr>
          <p:nvPr>
            <p:ph type="sldNum" sz="quarter" idx="12"/>
          </p:nvPr>
        </p:nvSpPr>
        <p:spPr>
          <a:xfrm>
            <a:off x="10728330" y="6661574"/>
            <a:ext cx="218008" cy="215444"/>
          </a:xfrm>
        </p:spPr>
        <p:txBody>
          <a:bodyPr/>
          <a:lstStyle/>
          <a:p>
            <a:fld id="{61C811EA-CFD8-044E-AB9F-7007EFA67410}" type="slidenum">
              <a:rPr lang="en-US" smtClean="0"/>
              <a:t>‹#›</a:t>
            </a:fld>
            <a:endParaRPr lang="en-US"/>
          </a:p>
        </p:txBody>
      </p:sp>
    </p:spTree>
    <p:extLst>
      <p:ext uri="{BB962C8B-B14F-4D97-AF65-F5344CB8AC3E}">
        <p14:creationId xmlns:p14="http://schemas.microsoft.com/office/powerpoint/2010/main" val="645679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da-DK"/>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da-DK"/>
          </a:p>
        </p:txBody>
      </p:sp>
      <p:sp>
        <p:nvSpPr>
          <p:cNvPr id="4" name="Date Placeholder 3"/>
          <p:cNvSpPr>
            <a:spLocks noGrp="1"/>
          </p:cNvSpPr>
          <p:nvPr>
            <p:ph type="dt" sz="half" idx="10"/>
          </p:nvPr>
        </p:nvSpPr>
        <p:spPr>
          <a:xfrm>
            <a:off x="650240" y="6780107"/>
            <a:ext cx="3034453" cy="389467"/>
          </a:xfrm>
          <a:prstGeom prst="rect">
            <a:avLst/>
          </a:prstGeom>
        </p:spPr>
        <p:txBody>
          <a:bodyPr/>
          <a:lstStyle/>
          <a:p>
            <a:fld id="{724B29FA-6EA5-47DA-877E-67558DA98F64}" type="datetimeFigureOut">
              <a:rPr lang="da-DK" smtClean="0"/>
              <a:pPr/>
              <a:t>18-12-2016</a:t>
            </a:fld>
            <a:endParaRPr lang="da-DK"/>
          </a:p>
        </p:txBody>
      </p:sp>
      <p:sp>
        <p:nvSpPr>
          <p:cNvPr id="5" name="Footer Placeholder 4"/>
          <p:cNvSpPr>
            <a:spLocks noGrp="1"/>
          </p:cNvSpPr>
          <p:nvPr>
            <p:ph type="ftr" sz="quarter" idx="11"/>
          </p:nvPr>
        </p:nvSpPr>
        <p:spPr>
          <a:xfrm>
            <a:off x="4443307" y="6780107"/>
            <a:ext cx="4118187" cy="389467"/>
          </a:xfrm>
          <a:prstGeom prst="rect">
            <a:avLst/>
          </a:prstGeom>
        </p:spPr>
        <p:txBody>
          <a:bodyPr/>
          <a:lstStyle/>
          <a:p>
            <a:endParaRPr lang="da-DK"/>
          </a:p>
        </p:txBody>
      </p:sp>
      <p:sp>
        <p:nvSpPr>
          <p:cNvPr id="6" name="Slide Number Placeholder 5"/>
          <p:cNvSpPr>
            <a:spLocks noGrp="1"/>
          </p:cNvSpPr>
          <p:nvPr>
            <p:ph type="sldNum" sz="quarter" idx="12"/>
          </p:nvPr>
        </p:nvSpPr>
        <p:spPr>
          <a:xfrm>
            <a:off x="10728330" y="6661574"/>
            <a:ext cx="218008" cy="215444"/>
          </a:xfrm>
        </p:spPr>
        <p:txBody>
          <a:bodyPr/>
          <a:lstStyle/>
          <a:p>
            <a:fld id="{1BC9FBEB-3A6E-40BB-B504-F192B4E479BC}" type="slidenum">
              <a:rPr lang="da-DK" smtClean="0"/>
              <a:pPr/>
              <a:t>‹#›</a:t>
            </a:fld>
            <a:endParaRPr lang="da-DK"/>
          </a:p>
        </p:txBody>
      </p:sp>
    </p:spTree>
    <p:extLst>
      <p:ext uri="{BB962C8B-B14F-4D97-AF65-F5344CB8AC3E}">
        <p14:creationId xmlns:p14="http://schemas.microsoft.com/office/powerpoint/2010/main" val="1700965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650240" y="292947"/>
            <a:ext cx="11704320" cy="1219413"/>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dt" idx="10"/>
          </p:nvPr>
        </p:nvSpPr>
        <p:spPr>
          <a:xfrm>
            <a:off x="650241" y="6780106"/>
            <a:ext cx="3034452" cy="389547"/>
          </a:xfrm>
          <a:prstGeom prst="rect">
            <a:avLst/>
          </a:prstGeom>
          <a:noFill/>
          <a:ln>
            <a:noFill/>
          </a:ln>
        </p:spPr>
        <p:txBody>
          <a:bodyPr lIns="91425" tIns="91425" rIns="91425" bIns="91425" anchor="ctr" anchorCtr="0"/>
          <a:lstStyle>
            <a:lvl1pPr marL="0" marR="0" indent="0" algn="l" rtl="0">
              <a:spcBef>
                <a:spcPts val="0"/>
              </a:spcBef>
              <a:defRPr/>
            </a:lvl1pPr>
            <a:lvl2pPr marL="650230" marR="0" indent="0" algn="l" rtl="0">
              <a:spcBef>
                <a:spcPts val="0"/>
              </a:spcBef>
              <a:defRPr/>
            </a:lvl2pPr>
            <a:lvl3pPr marL="1300460" marR="0" indent="0" algn="l" rtl="0">
              <a:spcBef>
                <a:spcPts val="0"/>
              </a:spcBef>
              <a:defRPr/>
            </a:lvl3pPr>
            <a:lvl4pPr marL="1950690" marR="0" indent="0" algn="l" rtl="0">
              <a:spcBef>
                <a:spcPts val="0"/>
              </a:spcBef>
              <a:defRPr/>
            </a:lvl4pPr>
            <a:lvl5pPr marL="2600919" marR="0" indent="0" algn="l" rtl="0">
              <a:spcBef>
                <a:spcPts val="0"/>
              </a:spcBef>
              <a:defRPr/>
            </a:lvl5pPr>
            <a:lvl6pPr marL="3251149" marR="0" indent="0" algn="l" rtl="0">
              <a:spcBef>
                <a:spcPts val="0"/>
              </a:spcBef>
              <a:defRPr/>
            </a:lvl6pPr>
            <a:lvl7pPr marL="3901379" marR="0" indent="0" algn="l" rtl="0">
              <a:spcBef>
                <a:spcPts val="0"/>
              </a:spcBef>
              <a:defRPr/>
            </a:lvl7pPr>
            <a:lvl8pPr marL="4551609" marR="0" indent="0" algn="l" rtl="0">
              <a:spcBef>
                <a:spcPts val="0"/>
              </a:spcBef>
              <a:defRPr/>
            </a:lvl8pPr>
            <a:lvl9pPr marL="5201839" marR="0" indent="0" algn="l" rtl="0">
              <a:spcBef>
                <a:spcPts val="0"/>
              </a:spcBef>
              <a:defRPr/>
            </a:lvl9pPr>
          </a:lstStyle>
          <a:p>
            <a:endParaRPr/>
          </a:p>
        </p:txBody>
      </p:sp>
      <p:sp>
        <p:nvSpPr>
          <p:cNvPr id="19" name="Shape 19"/>
          <p:cNvSpPr txBox="1">
            <a:spLocks noGrp="1"/>
          </p:cNvSpPr>
          <p:nvPr>
            <p:ph type="ftr" idx="11"/>
          </p:nvPr>
        </p:nvSpPr>
        <p:spPr>
          <a:xfrm>
            <a:off x="4443307" y="6780106"/>
            <a:ext cx="4118187" cy="389547"/>
          </a:xfrm>
          <a:prstGeom prst="rect">
            <a:avLst/>
          </a:prstGeom>
          <a:noFill/>
          <a:ln>
            <a:noFill/>
          </a:ln>
        </p:spPr>
        <p:txBody>
          <a:bodyPr lIns="91425" tIns="91425" rIns="91425" bIns="91425" anchor="ctr" anchorCtr="0"/>
          <a:lstStyle>
            <a:lvl1pPr marL="0" marR="0" indent="0" algn="ctr" rtl="0">
              <a:spcBef>
                <a:spcPts val="0"/>
              </a:spcBef>
              <a:defRPr/>
            </a:lvl1pPr>
            <a:lvl2pPr marL="650230" marR="0" indent="0" algn="l" rtl="0">
              <a:spcBef>
                <a:spcPts val="0"/>
              </a:spcBef>
              <a:defRPr/>
            </a:lvl2pPr>
            <a:lvl3pPr marL="1300460" marR="0" indent="0" algn="l" rtl="0">
              <a:spcBef>
                <a:spcPts val="0"/>
              </a:spcBef>
              <a:defRPr/>
            </a:lvl3pPr>
            <a:lvl4pPr marL="1950690" marR="0" indent="0" algn="l" rtl="0">
              <a:spcBef>
                <a:spcPts val="0"/>
              </a:spcBef>
              <a:defRPr/>
            </a:lvl4pPr>
            <a:lvl5pPr marL="2600919" marR="0" indent="0" algn="l" rtl="0">
              <a:spcBef>
                <a:spcPts val="0"/>
              </a:spcBef>
              <a:defRPr/>
            </a:lvl5pPr>
            <a:lvl6pPr marL="3251149" marR="0" indent="0" algn="l" rtl="0">
              <a:spcBef>
                <a:spcPts val="0"/>
              </a:spcBef>
              <a:defRPr/>
            </a:lvl6pPr>
            <a:lvl7pPr marL="3901379" marR="0" indent="0" algn="l" rtl="0">
              <a:spcBef>
                <a:spcPts val="0"/>
              </a:spcBef>
              <a:defRPr/>
            </a:lvl7pPr>
            <a:lvl8pPr marL="4551609" marR="0" indent="0" algn="l" rtl="0">
              <a:spcBef>
                <a:spcPts val="0"/>
              </a:spcBef>
              <a:defRPr/>
            </a:lvl8pPr>
            <a:lvl9pPr marL="5201839" marR="0" indent="0" algn="l" rtl="0">
              <a:spcBef>
                <a:spcPts val="0"/>
              </a:spcBef>
              <a:defRPr/>
            </a:lvl9pPr>
          </a:lstStyle>
          <a:p>
            <a:endParaRPr/>
          </a:p>
        </p:txBody>
      </p:sp>
      <p:sp>
        <p:nvSpPr>
          <p:cNvPr id="20" name="Shape 20"/>
          <p:cNvSpPr txBox="1">
            <a:spLocks noGrp="1"/>
          </p:cNvSpPr>
          <p:nvPr>
            <p:ph type="sldNum" idx="12"/>
          </p:nvPr>
        </p:nvSpPr>
        <p:spPr>
          <a:xfrm>
            <a:off x="9320107" y="6780106"/>
            <a:ext cx="3034452" cy="389547"/>
          </a:xfrm>
          <a:prstGeom prst="rect">
            <a:avLst/>
          </a:prstGeom>
          <a:noFill/>
          <a:ln>
            <a:noFill/>
          </a:ln>
        </p:spPr>
        <p:txBody>
          <a:bodyPr lIns="91425" tIns="45700" rIns="91425" bIns="45700" anchor="ctr" anchorCtr="0">
            <a:noAutofit/>
          </a:bodyPr>
          <a:lstStyle/>
          <a:p>
            <a:pPr algn="r" rtl="0">
              <a:buSzPct val="25000"/>
            </a:pPr>
            <a:fld id="{00000000-1234-1234-1234-123412341234}" type="slidenum">
              <a:rPr lang="en" sz="1707" smtClean="0">
                <a:solidFill>
                  <a:srgbClr val="888888"/>
                </a:solidFill>
                <a:latin typeface="Calibri"/>
                <a:ea typeface="Calibri"/>
                <a:cs typeface="Calibri"/>
                <a:sym typeface="Calibri"/>
              </a:rPr>
              <a:pPr algn="r" rtl="0">
                <a:buSzPct val="25000"/>
              </a:pPr>
              <a:t>‹#›</a:t>
            </a:fld>
            <a:endParaRPr lang="en" sz="1707">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26983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73" name="Shape 73"/>
          <p:cNvSpPr>
            <a:spLocks noGrp="1"/>
          </p:cNvSpPr>
          <p:nvPr>
            <p:ph type="body" sz="quarter" idx="13"/>
          </p:nvPr>
        </p:nvSpPr>
        <p:spPr>
          <a:xfrm>
            <a:off x="1270000" y="4267200"/>
            <a:ext cx="10464800" cy="323165"/>
          </a:xfrm>
          <a:prstGeom prst="rect">
            <a:avLst/>
          </a:prstGeom>
        </p:spPr>
        <p:txBody>
          <a:bodyPr anchor="t">
            <a:spAutoFit/>
          </a:bodyPr>
          <a:lstStyle>
            <a:lvl1pPr marL="0" indent="0" algn="ctr">
              <a:lnSpc>
                <a:spcPct val="100000"/>
              </a:lnSpc>
              <a:spcBef>
                <a:spcPts val="0"/>
              </a:spcBef>
              <a:buSzTx/>
              <a:buNone/>
              <a:defRPr sz="2100">
                <a:latin typeface="Helvetica Neue"/>
                <a:ea typeface="Helvetica Neue"/>
                <a:cs typeface="Helvetica Neue"/>
                <a:sym typeface="Helvetica Neue"/>
              </a:defRPr>
            </a:lvl1pPr>
          </a:lstStyle>
          <a:p>
            <a:r>
              <a:t>–Johnny Appleseed</a:t>
            </a:r>
          </a:p>
        </p:txBody>
      </p:sp>
      <p:sp>
        <p:nvSpPr>
          <p:cNvPr id="74" name="Shape 74"/>
          <p:cNvSpPr>
            <a:spLocks noGrp="1"/>
          </p:cNvSpPr>
          <p:nvPr>
            <p:ph type="body" sz="quarter" idx="14"/>
          </p:nvPr>
        </p:nvSpPr>
        <p:spPr>
          <a:xfrm>
            <a:off x="1270000" y="3063659"/>
            <a:ext cx="10464800" cy="523220"/>
          </a:xfrm>
          <a:prstGeom prst="rect">
            <a:avLst/>
          </a:prstGeom>
        </p:spPr>
        <p:txBody>
          <a:bodyPr>
            <a:spAutoFit/>
          </a:bodyPr>
          <a:lstStyle>
            <a:lvl1pPr marL="0" indent="0" algn="ctr">
              <a:lnSpc>
                <a:spcPct val="100000"/>
              </a:lnSpc>
              <a:spcBef>
                <a:spcPts val="0"/>
              </a:spcBef>
              <a:buSzTx/>
              <a:buNone/>
              <a:defRPr>
                <a:latin typeface="Helvetica Neue"/>
                <a:ea typeface="Helvetica Neue"/>
                <a:cs typeface="Helvetica Neue"/>
                <a:sym typeface="Helvetica Neue"/>
              </a:defRPr>
            </a:lvl1pPr>
          </a:lstStyle>
          <a:p>
            <a:r>
              <a:t>“Type a quote here.”</a:t>
            </a:r>
          </a:p>
        </p:txBody>
      </p:sp>
      <p:sp>
        <p:nvSpPr>
          <p:cNvPr id="75" name="Shape 75"/>
          <p:cNvSpPr>
            <a:spLocks noGrp="1"/>
          </p:cNvSpPr>
          <p:nvPr>
            <p:ph type="sldNum" sz="quarter" idx="2"/>
          </p:nvPr>
        </p:nvSpPr>
        <p:spPr>
          <a:xfrm>
            <a:off x="10728330" y="6661574"/>
            <a:ext cx="218008" cy="21544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189248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0" name="Shape 10"/>
          <p:cNvSpPr>
            <a:spLocks noGrp="1"/>
          </p:cNvSpPr>
          <p:nvPr>
            <p:ph type="title"/>
          </p:nvPr>
        </p:nvSpPr>
        <p:spPr>
          <a:xfrm>
            <a:off x="647700" y="292947"/>
            <a:ext cx="11709400" cy="1219201"/>
          </a:xfrm>
          <a:prstGeom prst="rect">
            <a:avLst/>
          </a:prstGeom>
          <a:ln>
            <a:round/>
          </a:ln>
        </p:spPr>
        <p:txBody>
          <a:bodyPr lIns="38100" tIns="38100" rIns="38100" bIns="38100"/>
          <a:lstStyle>
            <a:lvl1pPr marL="0" marR="0" defTabSz="482600">
              <a:defRPr>
                <a:latin typeface="+mn-lt"/>
                <a:ea typeface="+mn-ea"/>
                <a:cs typeface="+mn-cs"/>
                <a:sym typeface="Calibri"/>
              </a:defRPr>
            </a:lvl1pPr>
          </a:lstStyle>
          <a:p>
            <a:pPr lvl="0">
              <a:defRPr sz="1800">
                <a:uFillTx/>
              </a:defRPr>
            </a:pPr>
            <a:r>
              <a:rPr sz="4600">
                <a:uFill>
                  <a:solidFill/>
                </a:uFill>
              </a:rPr>
              <a:t>Title Text</a:t>
            </a:r>
          </a:p>
        </p:txBody>
      </p:sp>
      <p:sp>
        <p:nvSpPr>
          <p:cNvPr id="11" name="Shape 11"/>
          <p:cNvSpPr>
            <a:spLocks noGrp="1"/>
          </p:cNvSpPr>
          <p:nvPr>
            <p:ph type="body" idx="1"/>
          </p:nvPr>
        </p:nvSpPr>
        <p:spPr>
          <a:xfrm>
            <a:off x="647700" y="1701800"/>
            <a:ext cx="11709400" cy="4827694"/>
          </a:xfrm>
          <a:prstGeom prst="rect">
            <a:avLst/>
          </a:prstGeom>
          <a:ln>
            <a:round/>
          </a:ln>
        </p:spPr>
        <p:txBody>
          <a:bodyPr lIns="38100" tIns="38100" rIns="38100" bIns="38100"/>
          <a:lstStyle>
            <a:lvl1pPr marL="342900" marR="0" defTabSz="482600">
              <a:spcBef>
                <a:spcPts val="800"/>
              </a:spcBef>
              <a:buClr>
                <a:srgbClr val="000000"/>
              </a:buClr>
              <a:buFont typeface="Arial"/>
              <a:defRPr>
                <a:latin typeface="+mn-lt"/>
                <a:ea typeface="+mn-ea"/>
                <a:cs typeface="+mn-cs"/>
                <a:sym typeface="Calibri"/>
              </a:defRPr>
            </a:lvl1pPr>
            <a:lvl2pPr marL="742950" marR="0" indent="-285750" defTabSz="482600">
              <a:buClr>
                <a:srgbClr val="000000"/>
              </a:buClr>
              <a:buFont typeface="Arial"/>
              <a:buChar char="–"/>
              <a:defRPr sz="2800">
                <a:latin typeface="+mn-lt"/>
                <a:ea typeface="+mn-ea"/>
                <a:cs typeface="+mn-cs"/>
                <a:sym typeface="Calibri"/>
              </a:defRPr>
            </a:lvl2pPr>
            <a:lvl3pPr marL="1143000" marR="0" indent="-228600" defTabSz="482600">
              <a:spcBef>
                <a:spcPts val="600"/>
              </a:spcBef>
              <a:buClr>
                <a:srgbClr val="000000"/>
              </a:buClr>
              <a:buFont typeface="Arial"/>
              <a:defRPr sz="2400">
                <a:latin typeface="+mn-lt"/>
                <a:ea typeface="+mn-ea"/>
                <a:cs typeface="+mn-cs"/>
                <a:sym typeface="Calibri"/>
              </a:defRPr>
            </a:lvl3pPr>
            <a:lvl4pPr marL="1600200" marR="0" indent="-228600" defTabSz="482600">
              <a:spcBef>
                <a:spcPts val="500"/>
              </a:spcBef>
              <a:buClr>
                <a:srgbClr val="000000"/>
              </a:buClr>
              <a:buFont typeface="Arial"/>
              <a:buChar char="–"/>
              <a:defRPr sz="2000">
                <a:latin typeface="+mn-lt"/>
                <a:ea typeface="+mn-ea"/>
                <a:cs typeface="+mn-cs"/>
                <a:sym typeface="Calibri"/>
              </a:defRPr>
            </a:lvl4pPr>
            <a:lvl5pPr marL="2057400" marR="0" indent="-228600" defTabSz="482600">
              <a:spcBef>
                <a:spcPts val="500"/>
              </a:spcBef>
              <a:buClr>
                <a:srgbClr val="000000"/>
              </a:buClr>
              <a:buFont typeface="Arial"/>
              <a:buChar char="»"/>
              <a:defRPr sz="2000">
                <a:latin typeface="+mn-lt"/>
                <a:ea typeface="+mn-ea"/>
                <a:cs typeface="+mn-cs"/>
                <a:sym typeface="Calibri"/>
              </a:defRPr>
            </a:lvl5pPr>
          </a:lstStyle>
          <a:p>
            <a:pPr lvl="0">
              <a:defRPr sz="1800">
                <a:uFillTx/>
              </a:defRPr>
            </a:pPr>
            <a:r>
              <a:rPr sz="34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12" name="Shape 12"/>
          <p:cNvSpPr>
            <a:spLocks noGrp="1"/>
          </p:cNvSpPr>
          <p:nvPr>
            <p:ph type="sldNum" sz="quarter" idx="2"/>
          </p:nvPr>
        </p:nvSpPr>
        <p:spPr>
          <a:xfrm>
            <a:off x="12096145" y="6911340"/>
            <a:ext cx="258415" cy="254000"/>
          </a:xfrm>
          <a:prstGeom prst="rect">
            <a:avLst/>
          </a:prstGeom>
          <a:ln>
            <a:round/>
          </a:ln>
        </p:spPr>
        <p:txBody>
          <a:bodyPr lIns="38100" tIns="38100" rIns="38100" bIns="38100" anchor="ctr"/>
          <a:lstStyle>
            <a:lvl1pPr algn="r" defTabSz="482600">
              <a:defRPr sz="1200">
                <a:solidFill>
                  <a:srgbClr val="888888"/>
                </a:solidFill>
                <a:uFill>
                  <a:solidFill>
                    <a:srgbClr val="888888"/>
                  </a:solidFill>
                </a:uFill>
                <a:latin typeface="+mn-lt"/>
                <a:ea typeface="+mn-ea"/>
                <a:cs typeface="+mn-cs"/>
                <a:sym typeface="Calibri"/>
              </a:defRPr>
            </a:lvl1pPr>
          </a:lstStyle>
          <a:p>
            <a:pPr lvl="0"/>
            <a:fld id="{86CB4B4D-7CA3-9044-876B-883B54F8677D}" type="slidenum">
              <a:t>‹#›</a:t>
            </a:fld>
            <a:endParaRPr/>
          </a:p>
        </p:txBody>
      </p:sp>
    </p:spTree>
    <p:extLst>
      <p:ext uri="{BB962C8B-B14F-4D97-AF65-F5344CB8AC3E}">
        <p14:creationId xmlns:p14="http://schemas.microsoft.com/office/powerpoint/2010/main" val="15409793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Default - Title and Content">
    <p:spTree>
      <p:nvGrpSpPr>
        <p:cNvPr id="1" name=""/>
        <p:cNvGrpSpPr/>
        <p:nvPr/>
      </p:nvGrpSpPr>
      <p:grpSpPr>
        <a:xfrm>
          <a:off x="0" y="0"/>
          <a:ext cx="0" cy="0"/>
          <a:chOff x="0" y="0"/>
          <a:chExt cx="0" cy="0"/>
        </a:xfrm>
      </p:grpSpPr>
      <p:sp>
        <p:nvSpPr>
          <p:cNvPr id="18" name="Shape 18"/>
          <p:cNvSpPr>
            <a:spLocks noGrp="1"/>
          </p:cNvSpPr>
          <p:nvPr>
            <p:ph type="title"/>
          </p:nvPr>
        </p:nvSpPr>
        <p:spPr>
          <a:xfrm>
            <a:off x="647700" y="292947"/>
            <a:ext cx="11709400" cy="1219201"/>
          </a:xfrm>
          <a:prstGeom prst="rect">
            <a:avLst/>
          </a:prstGeom>
          <a:ln>
            <a:round/>
          </a:ln>
        </p:spPr>
        <p:txBody>
          <a:bodyPr lIns="38100" tIns="38100" rIns="38100" bIns="38100"/>
          <a:lstStyle>
            <a:lvl1pPr marL="0" marR="0">
              <a:defRPr sz="4400">
                <a:latin typeface="+mn-lt"/>
                <a:ea typeface="+mn-ea"/>
                <a:cs typeface="+mn-cs"/>
                <a:sym typeface="Calibri"/>
              </a:defRPr>
            </a:lvl1pPr>
          </a:lstStyle>
          <a:p>
            <a:pPr lvl="0">
              <a:defRPr sz="1800">
                <a:uFillTx/>
              </a:defRPr>
            </a:pPr>
            <a:r>
              <a:rPr sz="4400">
                <a:uFill>
                  <a:solidFill/>
                </a:uFill>
              </a:rPr>
              <a:t>Title Text</a:t>
            </a:r>
          </a:p>
        </p:txBody>
      </p:sp>
      <p:sp>
        <p:nvSpPr>
          <p:cNvPr id="19" name="Shape 19"/>
          <p:cNvSpPr>
            <a:spLocks noGrp="1"/>
          </p:cNvSpPr>
          <p:nvPr>
            <p:ph type="body" idx="1"/>
          </p:nvPr>
        </p:nvSpPr>
        <p:spPr>
          <a:xfrm>
            <a:off x="647700" y="1701800"/>
            <a:ext cx="11709400" cy="4827695"/>
          </a:xfrm>
          <a:prstGeom prst="rect">
            <a:avLst/>
          </a:prstGeom>
          <a:ln>
            <a:round/>
          </a:ln>
        </p:spPr>
        <p:txBody>
          <a:bodyPr lIns="38100" tIns="38100" rIns="38100" bIns="38100"/>
          <a:lstStyle>
            <a:lvl1pPr marL="342900" marR="0">
              <a:spcBef>
                <a:spcPts val="800"/>
              </a:spcBef>
              <a:buClr>
                <a:srgbClr val="000000"/>
              </a:buClr>
              <a:buFont typeface="Arial"/>
              <a:defRPr sz="3200">
                <a:latin typeface="+mn-lt"/>
                <a:ea typeface="+mn-ea"/>
                <a:cs typeface="+mn-cs"/>
                <a:sym typeface="Calibri"/>
              </a:defRPr>
            </a:lvl1pPr>
            <a:lvl2pPr marL="742950" marR="0" indent="-285750">
              <a:buClr>
                <a:srgbClr val="000000"/>
              </a:buClr>
              <a:buFont typeface="Arial"/>
              <a:buChar char="–"/>
              <a:defRPr sz="2600">
                <a:latin typeface="+mn-lt"/>
                <a:ea typeface="+mn-ea"/>
                <a:cs typeface="+mn-cs"/>
                <a:sym typeface="Calibri"/>
              </a:defRPr>
            </a:lvl2pPr>
            <a:lvl3pPr marL="1143000" marR="0" indent="-228600">
              <a:spcBef>
                <a:spcPts val="600"/>
              </a:spcBef>
              <a:buClr>
                <a:srgbClr val="000000"/>
              </a:buClr>
              <a:buFont typeface="Arial"/>
              <a:defRPr sz="2200">
                <a:latin typeface="+mn-lt"/>
                <a:ea typeface="+mn-ea"/>
                <a:cs typeface="+mn-cs"/>
                <a:sym typeface="Calibri"/>
              </a:defRPr>
            </a:lvl3pPr>
            <a:lvl4pPr marL="1600200" marR="0" indent="-228600">
              <a:spcBef>
                <a:spcPts val="500"/>
              </a:spcBef>
              <a:buClr>
                <a:srgbClr val="000000"/>
              </a:buClr>
              <a:buFont typeface="Arial"/>
              <a:buChar char="–"/>
              <a:defRPr sz="1800">
                <a:latin typeface="+mn-lt"/>
                <a:ea typeface="+mn-ea"/>
                <a:cs typeface="+mn-cs"/>
                <a:sym typeface="Calibri"/>
              </a:defRPr>
            </a:lvl4pPr>
            <a:lvl5pPr marL="2057400" marR="0" indent="-228600">
              <a:spcBef>
                <a:spcPts val="500"/>
              </a:spcBef>
              <a:buClr>
                <a:srgbClr val="000000"/>
              </a:buClr>
              <a:buFont typeface="Arial"/>
              <a:buChar char="»"/>
              <a:defRPr sz="1800">
                <a:latin typeface="+mn-lt"/>
                <a:ea typeface="+mn-ea"/>
                <a:cs typeface="+mn-cs"/>
                <a:sym typeface="Calibri"/>
              </a:defRPr>
            </a:lvl5pPr>
          </a:lstStyle>
          <a:p>
            <a:pPr lvl="0">
              <a:defRPr sz="1800">
                <a:uFillTx/>
              </a:defRPr>
            </a:pPr>
            <a:r>
              <a:rPr sz="3200">
                <a:uFill>
                  <a:solidFill/>
                </a:uFill>
              </a:rPr>
              <a:t>Body Level One</a:t>
            </a:r>
          </a:p>
          <a:p>
            <a:pPr lvl="1">
              <a:defRPr sz="1800">
                <a:uFillTx/>
              </a:defRPr>
            </a:pPr>
            <a:r>
              <a:rPr sz="2600">
                <a:uFill>
                  <a:solidFill/>
                </a:uFill>
              </a:rPr>
              <a:t>Body Level Two</a:t>
            </a:r>
          </a:p>
          <a:p>
            <a:pPr lvl="2">
              <a:defRPr sz="1800">
                <a:uFillTx/>
              </a:defRPr>
            </a:pPr>
            <a:r>
              <a:rPr sz="2200">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
        <p:nvSpPr>
          <p:cNvPr id="20" name="Shape 20"/>
          <p:cNvSpPr>
            <a:spLocks noGrp="1"/>
          </p:cNvSpPr>
          <p:nvPr>
            <p:ph type="sldNum" sz="quarter" idx="2"/>
          </p:nvPr>
        </p:nvSpPr>
        <p:spPr>
          <a:xfrm>
            <a:off x="12110272" y="6924040"/>
            <a:ext cx="244289" cy="241300"/>
          </a:xfrm>
          <a:prstGeom prst="rect">
            <a:avLst/>
          </a:prstGeom>
          <a:ln>
            <a:round/>
          </a:ln>
        </p:spPr>
        <p:txBody>
          <a:bodyPr lIns="38100" tIns="38100" rIns="38100" bIns="38100" anchor="ctr"/>
          <a:lstStyle>
            <a:lvl1pPr algn="r" defTabSz="977900">
              <a:defRPr sz="1100">
                <a:solidFill>
                  <a:srgbClr val="888888"/>
                </a:solidFill>
                <a:uFill>
                  <a:solidFill>
                    <a:srgbClr val="888888"/>
                  </a:solidFill>
                </a:uFill>
                <a:latin typeface="+mn-lt"/>
                <a:ea typeface="+mn-ea"/>
                <a:cs typeface="+mn-cs"/>
                <a:sym typeface="Calibri"/>
              </a:defRPr>
            </a:lvl1pPr>
          </a:lstStyle>
          <a:p>
            <a:pPr lvl="0"/>
            <a:fld id="{86CB4B4D-7CA3-9044-876B-883B54F8677D}" type="slidenum">
              <a:t>‹#›</a:t>
            </a:fld>
            <a:endParaRPr/>
          </a:p>
        </p:txBody>
      </p:sp>
    </p:spTree>
    <p:extLst>
      <p:ext uri="{BB962C8B-B14F-4D97-AF65-F5344CB8AC3E}">
        <p14:creationId xmlns:p14="http://schemas.microsoft.com/office/powerpoint/2010/main" val="230112387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2F2F2"/>
        </a:solidFill>
        <a:effectLst/>
      </p:bgPr>
    </p:bg>
    <p:spTree>
      <p:nvGrpSpPr>
        <p:cNvPr id="1" name=""/>
        <p:cNvGrpSpPr/>
        <p:nvPr/>
      </p:nvGrpSpPr>
      <p:grpSpPr>
        <a:xfrm>
          <a:off x="0" y="0"/>
          <a:ext cx="0" cy="0"/>
          <a:chOff x="0" y="0"/>
          <a:chExt cx="0" cy="0"/>
        </a:xfrm>
      </p:grpSpPr>
      <p:sp>
        <p:nvSpPr>
          <p:cNvPr id="22" name="Shape 22"/>
          <p:cNvSpPr>
            <a:spLocks noGrp="1"/>
          </p:cNvSpPr>
          <p:nvPr>
            <p:ph type="title"/>
          </p:nvPr>
        </p:nvSpPr>
        <p:spPr>
          <a:xfrm>
            <a:off x="1270000" y="190500"/>
            <a:ext cx="10452100" cy="1828800"/>
          </a:xfrm>
          <a:prstGeom prst="rect">
            <a:avLst/>
          </a:prstGeom>
        </p:spPr>
        <p:txBody>
          <a:bodyPr/>
          <a:lstStyle>
            <a:lvl1pPr marL="0" marR="0" defTabSz="444500">
              <a:defRPr sz="6000">
                <a:uFillTx/>
                <a:latin typeface="+mj-lt"/>
                <a:ea typeface="+mj-ea"/>
                <a:cs typeface="+mj-cs"/>
                <a:sym typeface="Gill Sans"/>
              </a:defRPr>
            </a:lvl1pPr>
          </a:lstStyle>
          <a:p>
            <a:pPr lvl="0">
              <a:defRPr sz="1800"/>
            </a:pPr>
            <a:r>
              <a:rPr sz="6000"/>
              <a:t>Title Text</a:t>
            </a:r>
          </a:p>
        </p:txBody>
      </p:sp>
      <p:sp>
        <p:nvSpPr>
          <p:cNvPr id="23" name="Shape 23"/>
          <p:cNvSpPr>
            <a:spLocks noGrp="1"/>
          </p:cNvSpPr>
          <p:nvPr>
            <p:ph type="body" idx="1"/>
          </p:nvPr>
        </p:nvSpPr>
        <p:spPr>
          <a:xfrm>
            <a:off x="1270000" y="2082800"/>
            <a:ext cx="10452100" cy="4292600"/>
          </a:xfrm>
          <a:prstGeom prst="rect">
            <a:avLst/>
          </a:prstGeom>
        </p:spPr>
        <p:txBody>
          <a:bodyPr lIns="50800" tIns="50800" rIns="50800" bIns="50800" anchor="ctr"/>
          <a:lstStyle>
            <a:lvl1pPr marL="889000" marR="0" indent="-571500" defTabSz="444500">
              <a:spcBef>
                <a:spcPts val="1800"/>
              </a:spcBef>
              <a:buSzPct val="171000"/>
              <a:defRPr sz="2800">
                <a:uFillTx/>
                <a:latin typeface="+mj-lt"/>
                <a:ea typeface="+mj-ea"/>
                <a:cs typeface="+mj-cs"/>
                <a:sym typeface="Gill Sans"/>
              </a:defRPr>
            </a:lvl1pPr>
            <a:lvl2pPr marL="1333500" marR="0" indent="-571500" defTabSz="444500">
              <a:spcBef>
                <a:spcPts val="1800"/>
              </a:spcBef>
              <a:buSzPct val="171000"/>
              <a:defRPr sz="2800">
                <a:uFillTx/>
                <a:latin typeface="+mj-lt"/>
                <a:ea typeface="+mj-ea"/>
                <a:cs typeface="+mj-cs"/>
                <a:sym typeface="Gill Sans"/>
              </a:defRPr>
            </a:lvl2pPr>
            <a:lvl3pPr marL="1778000" marR="0" indent="-571500" defTabSz="444500">
              <a:spcBef>
                <a:spcPts val="1800"/>
              </a:spcBef>
              <a:buSzPct val="171000"/>
              <a:defRPr sz="2800">
                <a:uFillTx/>
                <a:latin typeface="+mj-lt"/>
                <a:ea typeface="+mj-ea"/>
                <a:cs typeface="+mj-cs"/>
                <a:sym typeface="Gill Sans"/>
              </a:defRPr>
            </a:lvl3pPr>
            <a:lvl4pPr marL="2222500" marR="0" indent="-571500" defTabSz="444500">
              <a:spcBef>
                <a:spcPts val="1800"/>
              </a:spcBef>
              <a:buSzPct val="171000"/>
              <a:defRPr sz="2800">
                <a:uFillTx/>
                <a:latin typeface="+mj-lt"/>
                <a:ea typeface="+mj-ea"/>
                <a:cs typeface="+mj-cs"/>
                <a:sym typeface="Gill Sans"/>
              </a:defRPr>
            </a:lvl4pPr>
            <a:lvl5pPr marL="2667000" marR="0" indent="-571500" defTabSz="444500">
              <a:spcBef>
                <a:spcPts val="1800"/>
              </a:spcBef>
              <a:buSzPct val="171000"/>
              <a:defRPr sz="2800">
                <a:uFillTx/>
                <a:latin typeface="+mj-lt"/>
                <a:ea typeface="+mj-ea"/>
                <a:cs typeface="+mj-cs"/>
                <a:sym typeface="Gill Sans"/>
              </a:defRPr>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extLst>
      <p:ext uri="{BB962C8B-B14F-4D97-AF65-F5344CB8AC3E}">
        <p14:creationId xmlns:p14="http://schemas.microsoft.com/office/powerpoint/2010/main" val="104280379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6136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04518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a:uFillTx/>
              </a:defRPr>
            </a:pPr>
            <a:r>
              <a:rPr sz="4600">
                <a:uFill>
                  <a:solidFill/>
                </a:uFill>
              </a:rPr>
              <a:t>Title Text</a:t>
            </a:r>
          </a:p>
        </p:txBody>
      </p:sp>
      <p:sp>
        <p:nvSpPr>
          <p:cNvPr id="30" name="Shape 30"/>
          <p:cNvSpPr>
            <a:spLocks noGrp="1"/>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4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31" name="Shape 3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15553048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Maste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2182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Master #2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86379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Master #2 copy 2">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72114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Master #2 copy 3">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7644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Master #2 copy 6">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7070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Master #2 copy 9">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54485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Master #2 copy 10">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99328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Master #2 copy 1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01918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Master #2 copy 12">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98309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Master #2 copy 13">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39873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Master #2 copy 14">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87797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Master #2 copy 15">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1097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Master #2 copy 16">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96132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Master #2 copy 17">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21274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Master #2 copy 18">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41440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Master #2 copy 19">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8586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a:uFillTx/>
              </a:defRPr>
            </a:pPr>
            <a:r>
              <a:rPr sz="4600">
                <a:uFill>
                  <a:solidFill/>
                </a:uFill>
              </a:rPr>
              <a:t>Title Text</a:t>
            </a:r>
          </a:p>
        </p:txBody>
      </p:sp>
      <p:sp>
        <p:nvSpPr>
          <p:cNvPr id="30" name="Shape 30"/>
          <p:cNvSpPr>
            <a:spLocks noGrp="1"/>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4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31" name="Shape 3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Master #2 copy 20">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92629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Master #2 copy 21">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77831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Master #2 copy 22">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63765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Master #2 copy 23">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2738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2_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15702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3_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58512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4_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3393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5_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13900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68" name="Shape 68"/>
          <p:cNvSpPr>
            <a:spLocks noGrp="1"/>
          </p:cNvSpPr>
          <p:nvPr>
            <p:ph type="title"/>
          </p:nvPr>
        </p:nvSpPr>
        <p:spPr>
          <a:prstGeom prst="rect">
            <a:avLst/>
          </a:prstGeom>
        </p:spPr>
        <p:txBody>
          <a:bodyPr/>
          <a:lstStyle/>
          <a:p>
            <a:pPr lvl="0">
              <a:defRPr sz="1800">
                <a:uFillTx/>
              </a:defRPr>
            </a:pPr>
            <a:r>
              <a:rPr sz="4600">
                <a:uFill>
                  <a:solidFill/>
                </a:uFill>
              </a:rPr>
              <a:t>Title Text</a:t>
            </a:r>
          </a:p>
        </p:txBody>
      </p:sp>
      <p:sp>
        <p:nvSpPr>
          <p:cNvPr id="69" name="Shape 69"/>
          <p:cNvSpPr>
            <a:spLocks noGrp="1"/>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4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70" name="Shape 70"/>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64473939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6_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87824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ster #2">
    <p:spTree>
      <p:nvGrpSpPr>
        <p:cNvPr id="1" name=""/>
        <p:cNvGrpSpPr/>
        <p:nvPr/>
      </p:nvGrpSpPr>
      <p:grpSpPr>
        <a:xfrm>
          <a:off x="0" y="0"/>
          <a:ext cx="0" cy="0"/>
          <a:chOff x="0" y="0"/>
          <a:chExt cx="0" cy="0"/>
        </a:xfrm>
      </p:grpSpPr>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0244" y="6780108"/>
            <a:ext cx="3034453" cy="389468"/>
          </a:xfrm>
          <a:prstGeom prst="rect">
            <a:avLst/>
          </a:prstGeom>
        </p:spPr>
        <p:txBody>
          <a:bodyPr/>
          <a:lstStyle/>
          <a:p>
            <a:fld id="{8799AF47-9D79-0E4D-8FEB-93C158A1B9AB}" type="datetimeFigureOut">
              <a:rPr lang="en-US" smtClean="0"/>
              <a:t>12/18/2016</a:t>
            </a:fld>
            <a:endParaRPr lang="en-US"/>
          </a:p>
        </p:txBody>
      </p:sp>
      <p:sp>
        <p:nvSpPr>
          <p:cNvPr id="3" name="Footer Placeholder 2"/>
          <p:cNvSpPr>
            <a:spLocks noGrp="1"/>
          </p:cNvSpPr>
          <p:nvPr>
            <p:ph type="ftr" sz="quarter" idx="11"/>
          </p:nvPr>
        </p:nvSpPr>
        <p:spPr>
          <a:xfrm>
            <a:off x="4443307" y="6780108"/>
            <a:ext cx="4118186" cy="389468"/>
          </a:xfrm>
          <a:prstGeom prst="rect">
            <a:avLst/>
          </a:prstGeom>
        </p:spPr>
        <p:txBody>
          <a:bodyPr/>
          <a:lstStyle/>
          <a:p>
            <a:endParaRPr lang="en-US"/>
          </a:p>
        </p:txBody>
      </p:sp>
      <p:sp>
        <p:nvSpPr>
          <p:cNvPr id="4" name="Slide Number Placeholder 3"/>
          <p:cNvSpPr>
            <a:spLocks noGrp="1"/>
          </p:cNvSpPr>
          <p:nvPr>
            <p:ph type="sldNum" sz="quarter" idx="12"/>
          </p:nvPr>
        </p:nvSpPr>
        <p:spPr>
          <a:xfrm>
            <a:off x="10728330" y="6661574"/>
            <a:ext cx="218008" cy="215444"/>
          </a:xfrm>
        </p:spPr>
        <p:txBody>
          <a:bodyPr/>
          <a:lstStyle/>
          <a:p>
            <a:fld id="{61C811EA-CFD8-044E-AB9F-7007EFA67410}" type="slidenum">
              <a:rPr lang="en-US" smtClean="0"/>
              <a:t>‹#›</a:t>
            </a:fld>
            <a:endParaRPr lang="en-US"/>
          </a:p>
        </p:txBody>
      </p:sp>
    </p:spTree>
    <p:extLst>
      <p:ext uri="{BB962C8B-B14F-4D97-AF65-F5344CB8AC3E}">
        <p14:creationId xmlns:p14="http://schemas.microsoft.com/office/powerpoint/2010/main" val="14302401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da-DK"/>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da-DK"/>
          </a:p>
        </p:txBody>
      </p:sp>
      <p:sp>
        <p:nvSpPr>
          <p:cNvPr id="4" name="Date Placeholder 3"/>
          <p:cNvSpPr>
            <a:spLocks noGrp="1"/>
          </p:cNvSpPr>
          <p:nvPr>
            <p:ph type="dt" sz="half" idx="10"/>
          </p:nvPr>
        </p:nvSpPr>
        <p:spPr>
          <a:xfrm>
            <a:off x="650240" y="6780107"/>
            <a:ext cx="3034453" cy="389467"/>
          </a:xfrm>
          <a:prstGeom prst="rect">
            <a:avLst/>
          </a:prstGeom>
        </p:spPr>
        <p:txBody>
          <a:bodyPr/>
          <a:lstStyle/>
          <a:p>
            <a:fld id="{724B29FA-6EA5-47DA-877E-67558DA98F64}" type="datetimeFigureOut">
              <a:rPr lang="da-DK" smtClean="0"/>
              <a:pPr/>
              <a:t>18-12-2016</a:t>
            </a:fld>
            <a:endParaRPr lang="da-DK"/>
          </a:p>
        </p:txBody>
      </p:sp>
      <p:sp>
        <p:nvSpPr>
          <p:cNvPr id="5" name="Footer Placeholder 4"/>
          <p:cNvSpPr>
            <a:spLocks noGrp="1"/>
          </p:cNvSpPr>
          <p:nvPr>
            <p:ph type="ftr" sz="quarter" idx="11"/>
          </p:nvPr>
        </p:nvSpPr>
        <p:spPr>
          <a:xfrm>
            <a:off x="4443307" y="6780107"/>
            <a:ext cx="4118187" cy="389467"/>
          </a:xfrm>
          <a:prstGeom prst="rect">
            <a:avLst/>
          </a:prstGeom>
        </p:spPr>
        <p:txBody>
          <a:bodyPr/>
          <a:lstStyle/>
          <a:p>
            <a:endParaRPr lang="da-DK"/>
          </a:p>
        </p:txBody>
      </p:sp>
      <p:sp>
        <p:nvSpPr>
          <p:cNvPr id="6" name="Slide Number Placeholder 5"/>
          <p:cNvSpPr>
            <a:spLocks noGrp="1"/>
          </p:cNvSpPr>
          <p:nvPr>
            <p:ph type="sldNum" sz="quarter" idx="12"/>
          </p:nvPr>
        </p:nvSpPr>
        <p:spPr>
          <a:xfrm>
            <a:off x="10728330" y="6661574"/>
            <a:ext cx="218008" cy="215444"/>
          </a:xfrm>
        </p:spPr>
        <p:txBody>
          <a:bodyPr/>
          <a:lstStyle/>
          <a:p>
            <a:fld id="{1BC9FBEB-3A6E-40BB-B504-F192B4E479BC}" type="slidenum">
              <a:rPr lang="da-DK" smtClean="0"/>
              <a:pPr/>
              <a:t>‹#›</a:t>
            </a:fld>
            <a:endParaRPr lang="da-DK"/>
          </a:p>
        </p:txBody>
      </p:sp>
    </p:spTree>
    <p:extLst>
      <p:ext uri="{BB962C8B-B14F-4D97-AF65-F5344CB8AC3E}">
        <p14:creationId xmlns:p14="http://schemas.microsoft.com/office/powerpoint/2010/main" val="34410984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Photo - Horizont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Shape 38"/>
          <p:cNvSpPr>
            <a:spLocks noGrp="1"/>
          </p:cNvSpPr>
          <p:nvPr>
            <p:ph type="title"/>
          </p:nvPr>
        </p:nvSpPr>
        <p:spPr>
          <a:xfrm>
            <a:off x="355602" y="5562602"/>
            <a:ext cx="12293599" cy="962024"/>
          </a:xfrm>
          <a:prstGeom prst="rect">
            <a:avLst/>
          </a:prstGeom>
        </p:spPr>
        <p:txBody>
          <a:bodyPr anchor="ctr"/>
          <a:lstStyle>
            <a:lvl1pPr algn="ctr">
              <a:defRPr sz="5401" spc="0">
                <a:solidFill>
                  <a:srgbClr val="535353"/>
                </a:solidFill>
                <a:latin typeface="Gill Sans Light"/>
                <a:ea typeface="Gill Sans Light"/>
                <a:cs typeface="Gill Sans Light"/>
                <a:sym typeface="Gill Sans Light"/>
              </a:defRPr>
            </a:lvl1pPr>
          </a:lstStyle>
          <a:p>
            <a:pPr lvl="0">
              <a:defRPr sz="1800" cap="none">
                <a:solidFill>
                  <a:srgbClr val="000000"/>
                </a:solidFill>
              </a:defRPr>
            </a:pPr>
            <a:r>
              <a:rPr sz="5401" cap="all">
                <a:solidFill>
                  <a:srgbClr val="535353"/>
                </a:solidFill>
              </a:rPr>
              <a:t>Title Text</a:t>
            </a:r>
          </a:p>
        </p:txBody>
      </p:sp>
    </p:spTree>
    <p:extLst>
      <p:ext uri="{BB962C8B-B14F-4D97-AF65-F5344CB8AC3E}">
        <p14:creationId xmlns:p14="http://schemas.microsoft.com/office/powerpoint/2010/main" val="60735511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73" name="Shape 73"/>
          <p:cNvSpPr>
            <a:spLocks noGrp="1"/>
          </p:cNvSpPr>
          <p:nvPr>
            <p:ph type="body" sz="quarter" idx="13"/>
          </p:nvPr>
        </p:nvSpPr>
        <p:spPr>
          <a:xfrm>
            <a:off x="1270000" y="4267200"/>
            <a:ext cx="10464800" cy="323165"/>
          </a:xfrm>
          <a:prstGeom prst="rect">
            <a:avLst/>
          </a:prstGeom>
        </p:spPr>
        <p:txBody>
          <a:bodyPr anchor="t">
            <a:spAutoFit/>
          </a:bodyPr>
          <a:lstStyle>
            <a:lvl1pPr marL="0" indent="0" algn="ctr">
              <a:lnSpc>
                <a:spcPct val="100000"/>
              </a:lnSpc>
              <a:spcBef>
                <a:spcPts val="0"/>
              </a:spcBef>
              <a:buSzTx/>
              <a:buNone/>
              <a:defRPr sz="2100">
                <a:latin typeface="Helvetica Neue"/>
                <a:ea typeface="Helvetica Neue"/>
                <a:cs typeface="Helvetica Neue"/>
                <a:sym typeface="Helvetica Neue"/>
              </a:defRPr>
            </a:lvl1pPr>
          </a:lstStyle>
          <a:p>
            <a:r>
              <a:t>–Johnny Appleseed</a:t>
            </a:r>
          </a:p>
        </p:txBody>
      </p:sp>
      <p:sp>
        <p:nvSpPr>
          <p:cNvPr id="74" name="Shape 74"/>
          <p:cNvSpPr>
            <a:spLocks noGrp="1"/>
          </p:cNvSpPr>
          <p:nvPr>
            <p:ph type="body" sz="quarter" idx="14"/>
          </p:nvPr>
        </p:nvSpPr>
        <p:spPr>
          <a:xfrm>
            <a:off x="1270000" y="3063659"/>
            <a:ext cx="10464800" cy="523220"/>
          </a:xfrm>
          <a:prstGeom prst="rect">
            <a:avLst/>
          </a:prstGeom>
        </p:spPr>
        <p:txBody>
          <a:bodyPr>
            <a:spAutoFit/>
          </a:bodyPr>
          <a:lstStyle>
            <a:lvl1pPr marL="0" indent="0" algn="ctr">
              <a:lnSpc>
                <a:spcPct val="100000"/>
              </a:lnSpc>
              <a:spcBef>
                <a:spcPts val="0"/>
              </a:spcBef>
              <a:buSzTx/>
              <a:buNone/>
              <a:defRPr>
                <a:latin typeface="Helvetica Neue"/>
                <a:ea typeface="Helvetica Neue"/>
                <a:cs typeface="Helvetica Neue"/>
                <a:sym typeface="Helvetica Neue"/>
              </a:defRPr>
            </a:lvl1pPr>
          </a:lstStyle>
          <a:p>
            <a:r>
              <a:t>“Type a quote here.”</a:t>
            </a:r>
          </a:p>
        </p:txBody>
      </p:sp>
      <p:sp>
        <p:nvSpPr>
          <p:cNvPr id="75" name="Shape 75"/>
          <p:cNvSpPr>
            <a:spLocks noGrp="1"/>
          </p:cNvSpPr>
          <p:nvPr>
            <p:ph type="sldNum" sz="quarter" idx="2"/>
          </p:nvPr>
        </p:nvSpPr>
        <p:spPr>
          <a:xfrm>
            <a:off x="10728330" y="6661574"/>
            <a:ext cx="218008" cy="21544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08835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Shape 12"/>
          <p:cNvSpPr/>
          <p:nvPr/>
        </p:nvSpPr>
        <p:spPr>
          <a:xfrm>
            <a:off x="990195" y="351397"/>
            <a:ext cx="11024410" cy="3194499"/>
          </a:xfrm>
          <a:prstGeom prst="rect">
            <a:avLst/>
          </a:prstGeom>
          <a:ln w="12700">
            <a:miter lim="400000"/>
          </a:ln>
          <a:extLst>
            <a:ext uri="{C572A759-6A51-4108-AA02-DFA0A04FC94B}">
              <ma14:wrappingTextBoxFlag xmlns:ma14="http://schemas.microsoft.com/office/mac/drawingml/2011/main" xmlns="" val="1"/>
            </a:ext>
          </a:extLst>
        </p:spPr>
        <p:txBody>
          <a:bodyPr lIns="53578" tIns="53578" rIns="53578" bIns="53578" anchor="b">
            <a:normAutofit/>
          </a:bodyPr>
          <a:lstStyle>
            <a:lvl1pPr>
              <a:defRPr sz="12000" b="1" cap="all">
                <a:solidFill>
                  <a:srgbClr val="727272"/>
                </a:solidFill>
                <a:latin typeface="Helvetica Neue"/>
                <a:ea typeface="Helvetica Neue"/>
                <a:cs typeface="Helvetica Neue"/>
                <a:sym typeface="Helvetica Neue"/>
              </a:defRPr>
            </a:lvl1pPr>
          </a:lstStyle>
          <a:p>
            <a:r>
              <a:rPr sz="9000"/>
              <a:t>Title Text</a:t>
            </a:r>
          </a:p>
        </p:txBody>
      </p:sp>
      <p:sp>
        <p:nvSpPr>
          <p:cNvPr id="13" name="Shape 13"/>
          <p:cNvSpPr/>
          <p:nvPr/>
        </p:nvSpPr>
        <p:spPr>
          <a:xfrm>
            <a:off x="1705377" y="3539430"/>
            <a:ext cx="9335681" cy="3194499"/>
          </a:xfrm>
          <a:prstGeom prst="rect">
            <a:avLst/>
          </a:prstGeom>
          <a:ln w="12700">
            <a:miter lim="400000"/>
          </a:ln>
          <a:extLst>
            <a:ext uri="{C572A759-6A51-4108-AA02-DFA0A04FC94B}">
              <ma14:wrappingTextBoxFlag xmlns:ma14="http://schemas.microsoft.com/office/mac/drawingml/2011/main" xmlns="" val="1"/>
            </a:ext>
          </a:extLst>
        </p:spPr>
        <p:txBody>
          <a:bodyPr lIns="53578" tIns="53578" rIns="53578" bIns="53578"/>
          <a:lstStyle/>
          <a:p>
            <a:pPr>
              <a:defRPr sz="4200">
                <a:solidFill>
                  <a:srgbClr val="696969"/>
                </a:solidFill>
                <a:latin typeface="Helvetica Neue Medium"/>
                <a:ea typeface="Helvetica Neue Medium"/>
                <a:cs typeface="Helvetica Neue Medium"/>
                <a:sym typeface="Helvetica Neue Medium"/>
              </a:defRPr>
            </a:pPr>
            <a:r>
              <a:rPr sz="3150"/>
              <a:t>Body Level One</a:t>
            </a:r>
          </a:p>
          <a:p>
            <a:pPr>
              <a:defRPr sz="4200">
                <a:solidFill>
                  <a:srgbClr val="696969"/>
                </a:solidFill>
                <a:latin typeface="Helvetica Neue Medium"/>
                <a:ea typeface="Helvetica Neue Medium"/>
                <a:cs typeface="Helvetica Neue Medium"/>
                <a:sym typeface="Helvetica Neue Medium"/>
              </a:defRPr>
            </a:pPr>
            <a:r>
              <a:rPr sz="3150"/>
              <a:t>Body Level Two</a:t>
            </a:r>
          </a:p>
        </p:txBody>
      </p:sp>
      <p:pic>
        <p:nvPicPr>
          <p:cNvPr id="14" name="TEDx-logotransparent.png"/>
          <p:cNvPicPr>
            <a:picLocks noChangeAspect="1"/>
          </p:cNvPicPr>
          <p:nvPr/>
        </p:nvPicPr>
        <p:blipFill>
          <a:blip r:embed="rId2">
            <a:extLst/>
          </a:blip>
          <a:stretch>
            <a:fillRect/>
          </a:stretch>
        </p:blipFill>
        <p:spPr>
          <a:xfrm>
            <a:off x="8802757" y="6439333"/>
            <a:ext cx="3741721" cy="762001"/>
          </a:xfrm>
          <a:prstGeom prst="rect">
            <a:avLst/>
          </a:prstGeom>
          <a:ln w="12700">
            <a:miter lim="400000"/>
          </a:ln>
        </p:spPr>
      </p:pic>
      <p:sp>
        <p:nvSpPr>
          <p:cNvPr id="15" name="Shape 1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913358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 Subtitle">
    <p:bg>
      <p:bgPr>
        <a:solidFill>
          <a:srgbClr val="000000"/>
        </a:solidFill>
        <a:effectLst/>
      </p:bgPr>
    </p:bg>
    <p:spTree>
      <p:nvGrpSpPr>
        <p:cNvPr id="1" name=""/>
        <p:cNvGrpSpPr/>
        <p:nvPr/>
      </p:nvGrpSpPr>
      <p:grpSpPr>
        <a:xfrm>
          <a:off x="0" y="0"/>
          <a:ext cx="0" cy="0"/>
          <a:chOff x="0" y="0"/>
          <a:chExt cx="0" cy="0"/>
        </a:xfrm>
      </p:grpSpPr>
      <p:pic>
        <p:nvPicPr>
          <p:cNvPr id="22" name="TEDx-logotransparent-onblack.png"/>
          <p:cNvPicPr>
            <a:picLocks noChangeAspect="1"/>
          </p:cNvPicPr>
          <p:nvPr/>
        </p:nvPicPr>
        <p:blipFill>
          <a:blip r:embed="rId2">
            <a:extLst/>
          </a:blip>
          <a:stretch>
            <a:fillRect/>
          </a:stretch>
        </p:blipFill>
        <p:spPr>
          <a:xfrm>
            <a:off x="8802757" y="6440604"/>
            <a:ext cx="3741721" cy="762001"/>
          </a:xfrm>
          <a:prstGeom prst="rect">
            <a:avLst/>
          </a:prstGeom>
          <a:ln w="12700">
            <a:miter lim="400000"/>
          </a:ln>
        </p:spPr>
      </p:pic>
      <p:sp>
        <p:nvSpPr>
          <p:cNvPr id="23" name="Shape 23"/>
          <p:cNvSpPr/>
          <p:nvPr/>
        </p:nvSpPr>
        <p:spPr>
          <a:xfrm>
            <a:off x="990195" y="351397"/>
            <a:ext cx="11024410" cy="3194499"/>
          </a:xfrm>
          <a:prstGeom prst="rect">
            <a:avLst/>
          </a:prstGeom>
          <a:ln w="12700">
            <a:miter lim="400000"/>
          </a:ln>
          <a:extLst>
            <a:ext uri="{C572A759-6A51-4108-AA02-DFA0A04FC94B}">
              <ma14:wrappingTextBoxFlag xmlns:ma14="http://schemas.microsoft.com/office/mac/drawingml/2011/main" xmlns="" val="1"/>
            </a:ext>
          </a:extLst>
        </p:spPr>
        <p:txBody>
          <a:bodyPr lIns="53578" tIns="53578" rIns="53578" bIns="53578" anchor="b">
            <a:normAutofit/>
          </a:bodyPr>
          <a:lstStyle>
            <a:lvl1pPr>
              <a:defRPr sz="12000" b="1" cap="all">
                <a:solidFill>
                  <a:srgbClr val="FFFFFF"/>
                </a:solidFill>
                <a:latin typeface="Helvetica Neue"/>
                <a:ea typeface="Helvetica Neue"/>
                <a:cs typeface="Helvetica Neue"/>
                <a:sym typeface="Helvetica Neue"/>
              </a:defRPr>
            </a:lvl1pPr>
          </a:lstStyle>
          <a:p>
            <a:r>
              <a:rPr sz="9000"/>
              <a:t>Title Text</a:t>
            </a:r>
          </a:p>
        </p:txBody>
      </p:sp>
      <p:sp>
        <p:nvSpPr>
          <p:cNvPr id="24" name="Shape 24"/>
          <p:cNvSpPr/>
          <p:nvPr/>
        </p:nvSpPr>
        <p:spPr>
          <a:xfrm>
            <a:off x="1705377" y="3539430"/>
            <a:ext cx="9335681" cy="3194499"/>
          </a:xfrm>
          <a:prstGeom prst="rect">
            <a:avLst/>
          </a:prstGeom>
          <a:ln w="12700">
            <a:miter lim="400000"/>
          </a:ln>
          <a:extLst>
            <a:ext uri="{C572A759-6A51-4108-AA02-DFA0A04FC94B}">
              <ma14:wrappingTextBoxFlag xmlns:ma14="http://schemas.microsoft.com/office/mac/drawingml/2011/main" xmlns="" val="1"/>
            </a:ext>
          </a:extLst>
        </p:spPr>
        <p:txBody>
          <a:bodyPr lIns="53578" tIns="53578" rIns="53578" bIns="53578"/>
          <a:lstStyle/>
          <a:p>
            <a:pPr>
              <a:defRPr sz="4200">
                <a:solidFill>
                  <a:srgbClr val="FFFFFF"/>
                </a:solidFill>
                <a:latin typeface="Helvetica Neue Medium"/>
                <a:ea typeface="Helvetica Neue Medium"/>
                <a:cs typeface="Helvetica Neue Medium"/>
                <a:sym typeface="Helvetica Neue Medium"/>
              </a:defRPr>
            </a:pPr>
            <a:r>
              <a:rPr sz="3150"/>
              <a:t>Body Level One</a:t>
            </a:r>
          </a:p>
          <a:p>
            <a:pPr>
              <a:defRPr sz="4200">
                <a:solidFill>
                  <a:srgbClr val="FFFFFF"/>
                </a:solidFill>
                <a:latin typeface="Helvetica Neue Medium"/>
                <a:ea typeface="Helvetica Neue Medium"/>
                <a:cs typeface="Helvetica Neue Medium"/>
                <a:sym typeface="Helvetica Neue Medium"/>
              </a:defRPr>
            </a:pPr>
            <a:r>
              <a:rPr sz="3150"/>
              <a:t>Body Level Two</a:t>
            </a:r>
          </a:p>
        </p:txBody>
      </p:sp>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312975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Photo - Center">
    <p:spTree>
      <p:nvGrpSpPr>
        <p:cNvPr id="1" name=""/>
        <p:cNvGrpSpPr/>
        <p:nvPr/>
      </p:nvGrpSpPr>
      <p:grpSpPr>
        <a:xfrm>
          <a:off x="0" y="0"/>
          <a:ext cx="0" cy="0"/>
          <a:chOff x="0" y="0"/>
          <a:chExt cx="0" cy="0"/>
        </a:xfrm>
      </p:grpSpPr>
      <p:sp>
        <p:nvSpPr>
          <p:cNvPr id="32" name="Shape 32"/>
          <p:cNvSpPr>
            <a:spLocks noGrp="1"/>
          </p:cNvSpPr>
          <p:nvPr>
            <p:ph type="title"/>
          </p:nvPr>
        </p:nvSpPr>
        <p:spPr>
          <a:xfrm>
            <a:off x="355600" y="533400"/>
            <a:ext cx="12293600" cy="2428875"/>
          </a:xfrm>
          <a:prstGeom prst="rect">
            <a:avLst/>
          </a:prstGeom>
        </p:spPr>
        <p:txBody>
          <a:bodyPr/>
          <a:lstStyle>
            <a:lvl1pPr>
              <a:defRPr>
                <a:latin typeface="Helvetica Neue Medium"/>
                <a:ea typeface="Helvetica Neue Medium"/>
                <a:cs typeface="Helvetica Neue Medium"/>
                <a:sym typeface="Helvetica Neue Medium"/>
              </a:defRPr>
            </a:lvl1pPr>
          </a:lstStyle>
          <a:p>
            <a:r>
              <a:t>Title Text</a:t>
            </a:r>
          </a:p>
        </p:txBody>
      </p:sp>
      <p:sp>
        <p:nvSpPr>
          <p:cNvPr id="33" name="Shape 33"/>
          <p:cNvSpPr>
            <a:spLocks noGrp="1"/>
          </p:cNvSpPr>
          <p:nvPr>
            <p:ph type="pic" sz="half" idx="13"/>
          </p:nvPr>
        </p:nvSpPr>
        <p:spPr>
          <a:xfrm>
            <a:off x="1688574" y="2464190"/>
            <a:ext cx="9201474" cy="3892932"/>
          </a:xfrm>
          <a:prstGeom prst="rect">
            <a:avLst/>
          </a:prstGeom>
        </p:spPr>
        <p:txBody>
          <a:bodyPr lIns="91439" tIns="45719" rIns="91439" bIns="45719" anchor="t">
            <a:noAutofit/>
          </a:bodyPr>
          <a:lstStyle/>
          <a:p>
            <a:endParaRPr/>
          </a:p>
        </p:txBody>
      </p:sp>
      <p:sp>
        <p:nvSpPr>
          <p:cNvPr id="34" name="Shape 3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980237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51" name="Shape 51"/>
          <p:cNvSpPr>
            <a:spLocks noGrp="1"/>
          </p:cNvSpPr>
          <p:nvPr>
            <p:ph type="pic" sz="half" idx="13"/>
          </p:nvPr>
        </p:nvSpPr>
        <p:spPr>
          <a:xfrm>
            <a:off x="423334" y="1143000"/>
            <a:ext cx="5359401" cy="5819775"/>
          </a:xfrm>
          <a:prstGeom prst="rect">
            <a:avLst/>
          </a:prstGeom>
        </p:spPr>
        <p:txBody>
          <a:bodyPr lIns="91439" tIns="45719" rIns="91439" bIns="45719" anchor="t">
            <a:noAutofit/>
          </a:bodyPr>
          <a:lstStyle/>
          <a:p>
            <a:endParaRPr/>
          </a:p>
        </p:txBody>
      </p:sp>
      <p:sp>
        <p:nvSpPr>
          <p:cNvPr id="52" name="Shape 52"/>
          <p:cNvSpPr/>
          <p:nvPr/>
        </p:nvSpPr>
        <p:spPr>
          <a:xfrm>
            <a:off x="6045201" y="3343850"/>
            <a:ext cx="6405097" cy="3194499"/>
          </a:xfrm>
          <a:prstGeom prst="rect">
            <a:avLst/>
          </a:prstGeom>
          <a:ln w="12700">
            <a:miter lim="400000"/>
          </a:ln>
          <a:extLst>
            <a:ext uri="{C572A759-6A51-4108-AA02-DFA0A04FC94B}">
              <ma14:wrappingTextBoxFlag xmlns:ma14="http://schemas.microsoft.com/office/mac/drawingml/2011/main" xmlns="" val="1"/>
            </a:ext>
          </a:extLst>
        </p:spPr>
        <p:txBody>
          <a:bodyPr lIns="53578" tIns="53578" rIns="53578" bIns="53578"/>
          <a:lstStyle/>
          <a:p>
            <a:pPr algn="l">
              <a:lnSpc>
                <a:spcPct val="150000"/>
              </a:lnSpc>
              <a:defRPr sz="4100">
                <a:latin typeface="Helvetica Neue"/>
                <a:ea typeface="Helvetica Neue"/>
                <a:cs typeface="Helvetica Neue"/>
                <a:sym typeface="Helvetica Neue"/>
              </a:defRPr>
            </a:pPr>
            <a:r>
              <a:rPr sz="3075"/>
              <a:t>Body Level One</a:t>
            </a:r>
          </a:p>
          <a:p>
            <a:pPr algn="l">
              <a:lnSpc>
                <a:spcPct val="150000"/>
              </a:lnSpc>
              <a:defRPr sz="4100">
                <a:latin typeface="Helvetica Neue"/>
                <a:ea typeface="Helvetica Neue"/>
                <a:cs typeface="Helvetica Neue"/>
                <a:sym typeface="Helvetica Neue"/>
              </a:defRPr>
            </a:pPr>
            <a:r>
              <a:rPr sz="3075"/>
              <a:t>Body Level Two</a:t>
            </a:r>
          </a:p>
          <a:p>
            <a:pPr algn="l">
              <a:lnSpc>
                <a:spcPct val="150000"/>
              </a:lnSpc>
              <a:defRPr sz="4100">
                <a:latin typeface="Helvetica Neue"/>
                <a:ea typeface="Helvetica Neue"/>
                <a:cs typeface="Helvetica Neue"/>
                <a:sym typeface="Helvetica Neue"/>
              </a:defRPr>
            </a:pPr>
            <a:r>
              <a:rPr sz="3075"/>
              <a:t>Body Level Three</a:t>
            </a:r>
          </a:p>
        </p:txBody>
      </p:sp>
      <p:sp>
        <p:nvSpPr>
          <p:cNvPr id="53" name="Shape 53"/>
          <p:cNvSpPr/>
          <p:nvPr/>
        </p:nvSpPr>
        <p:spPr>
          <a:xfrm>
            <a:off x="6045200" y="1363017"/>
            <a:ext cx="5892800" cy="1272233"/>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b">
            <a:normAutofit/>
          </a:bodyPr>
          <a:lstStyle>
            <a:lvl1pPr algn="l">
              <a:defRPr sz="7200" cap="all">
                <a:latin typeface="Helvetica Neue Medium"/>
                <a:ea typeface="Helvetica Neue Medium"/>
                <a:cs typeface="Helvetica Neue Medium"/>
                <a:sym typeface="Helvetica Neue Medium"/>
              </a:defRPr>
            </a:lvl1pPr>
          </a:lstStyle>
          <a:p>
            <a:r>
              <a:rPr sz="5400"/>
              <a:t>Title Text</a:t>
            </a:r>
          </a:p>
        </p:txBody>
      </p:sp>
      <p:pic>
        <p:nvPicPr>
          <p:cNvPr id="54" name="TEDx-logotransparent.png"/>
          <p:cNvPicPr>
            <a:picLocks noChangeAspect="1"/>
          </p:cNvPicPr>
          <p:nvPr/>
        </p:nvPicPr>
        <p:blipFill>
          <a:blip r:embed="rId2">
            <a:extLst/>
          </a:blip>
          <a:stretch>
            <a:fillRect/>
          </a:stretch>
        </p:blipFill>
        <p:spPr>
          <a:xfrm>
            <a:off x="8802757" y="6439333"/>
            <a:ext cx="3741721" cy="762001"/>
          </a:xfrm>
          <a:prstGeom prst="rect">
            <a:avLst/>
          </a:prstGeom>
          <a:ln w="12700">
            <a:miter lim="400000"/>
          </a:ln>
        </p:spPr>
      </p:pic>
      <p:sp>
        <p:nvSpPr>
          <p:cNvPr id="55" name="Shape 5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742707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Photo - Vertical BLACK">
    <p:bg>
      <p:bgPr>
        <a:solidFill>
          <a:srgbClr val="000000"/>
        </a:solidFill>
        <a:effectLst/>
      </p:bgPr>
    </p:bg>
    <p:spTree>
      <p:nvGrpSpPr>
        <p:cNvPr id="1" name=""/>
        <p:cNvGrpSpPr/>
        <p:nvPr/>
      </p:nvGrpSpPr>
      <p:grpSpPr>
        <a:xfrm>
          <a:off x="0" y="0"/>
          <a:ext cx="0" cy="0"/>
          <a:chOff x="0" y="0"/>
          <a:chExt cx="0" cy="0"/>
        </a:xfrm>
      </p:grpSpPr>
      <p:sp>
        <p:nvSpPr>
          <p:cNvPr id="62" name="Shape 62"/>
          <p:cNvSpPr>
            <a:spLocks noGrp="1"/>
          </p:cNvSpPr>
          <p:nvPr>
            <p:ph type="pic" sz="half" idx="13"/>
          </p:nvPr>
        </p:nvSpPr>
        <p:spPr>
          <a:xfrm>
            <a:off x="423334" y="1143000"/>
            <a:ext cx="5359401" cy="5819775"/>
          </a:xfrm>
          <a:prstGeom prst="rect">
            <a:avLst/>
          </a:prstGeom>
        </p:spPr>
        <p:txBody>
          <a:bodyPr lIns="91439" tIns="45719" rIns="91439" bIns="45719" anchor="t">
            <a:noAutofit/>
          </a:bodyPr>
          <a:lstStyle/>
          <a:p>
            <a:endParaRPr/>
          </a:p>
        </p:txBody>
      </p:sp>
      <p:sp>
        <p:nvSpPr>
          <p:cNvPr id="63" name="Shape 63"/>
          <p:cNvSpPr/>
          <p:nvPr/>
        </p:nvSpPr>
        <p:spPr>
          <a:xfrm>
            <a:off x="6045200" y="3343850"/>
            <a:ext cx="6336636" cy="3194499"/>
          </a:xfrm>
          <a:prstGeom prst="rect">
            <a:avLst/>
          </a:prstGeom>
          <a:ln w="12700">
            <a:miter lim="400000"/>
          </a:ln>
          <a:extLst>
            <a:ext uri="{C572A759-6A51-4108-AA02-DFA0A04FC94B}">
              <ma14:wrappingTextBoxFlag xmlns:ma14="http://schemas.microsoft.com/office/mac/drawingml/2011/main" xmlns="" val="1"/>
            </a:ext>
          </a:extLst>
        </p:spPr>
        <p:txBody>
          <a:bodyPr lIns="53578" tIns="53578" rIns="53578" bIns="53578"/>
          <a:lstStyle/>
          <a:p>
            <a:pPr algn="l">
              <a:lnSpc>
                <a:spcPct val="150000"/>
              </a:lnSpc>
              <a:defRPr sz="4100">
                <a:solidFill>
                  <a:srgbClr val="FFFFFF"/>
                </a:solidFill>
                <a:latin typeface="Helvetica Neue"/>
                <a:ea typeface="Helvetica Neue"/>
                <a:cs typeface="Helvetica Neue"/>
                <a:sym typeface="Helvetica Neue"/>
              </a:defRPr>
            </a:pPr>
            <a:r>
              <a:rPr sz="3075"/>
              <a:t>Body Level One</a:t>
            </a:r>
          </a:p>
          <a:p>
            <a:pPr algn="l">
              <a:lnSpc>
                <a:spcPct val="150000"/>
              </a:lnSpc>
              <a:defRPr sz="4100">
                <a:solidFill>
                  <a:srgbClr val="FFFFFF"/>
                </a:solidFill>
                <a:latin typeface="Helvetica Neue"/>
                <a:ea typeface="Helvetica Neue"/>
                <a:cs typeface="Helvetica Neue"/>
                <a:sym typeface="Helvetica Neue"/>
              </a:defRPr>
            </a:pPr>
            <a:r>
              <a:rPr sz="3075"/>
              <a:t>Body Level Two</a:t>
            </a:r>
          </a:p>
          <a:p>
            <a:pPr algn="l">
              <a:lnSpc>
                <a:spcPct val="150000"/>
              </a:lnSpc>
              <a:defRPr sz="4100">
                <a:solidFill>
                  <a:srgbClr val="FFFFFF"/>
                </a:solidFill>
                <a:latin typeface="Helvetica Neue"/>
                <a:ea typeface="Helvetica Neue"/>
                <a:cs typeface="Helvetica Neue"/>
                <a:sym typeface="Helvetica Neue"/>
              </a:defRPr>
            </a:pPr>
            <a:r>
              <a:rPr sz="3075"/>
              <a:t>Body Level Three</a:t>
            </a:r>
          </a:p>
        </p:txBody>
      </p:sp>
      <p:sp>
        <p:nvSpPr>
          <p:cNvPr id="64" name="Shape 64"/>
          <p:cNvSpPr/>
          <p:nvPr/>
        </p:nvSpPr>
        <p:spPr>
          <a:xfrm>
            <a:off x="6045200" y="1363017"/>
            <a:ext cx="5892800" cy="1272233"/>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b">
            <a:normAutofit/>
          </a:bodyPr>
          <a:lstStyle>
            <a:lvl1pPr algn="l">
              <a:defRPr sz="7200" cap="all">
                <a:solidFill>
                  <a:srgbClr val="FFFFFF"/>
                </a:solidFill>
                <a:latin typeface="Helvetica Neue Medium"/>
                <a:ea typeface="Helvetica Neue Medium"/>
                <a:cs typeface="Helvetica Neue Medium"/>
                <a:sym typeface="Helvetica Neue Medium"/>
              </a:defRPr>
            </a:lvl1pPr>
          </a:lstStyle>
          <a:p>
            <a:r>
              <a:rPr sz="5400"/>
              <a:t>Title Text</a:t>
            </a:r>
          </a:p>
        </p:txBody>
      </p:sp>
      <p:pic>
        <p:nvPicPr>
          <p:cNvPr id="65" name="TEDx-logotransparent-onblack.png"/>
          <p:cNvPicPr>
            <a:picLocks noChangeAspect="1"/>
          </p:cNvPicPr>
          <p:nvPr/>
        </p:nvPicPr>
        <p:blipFill>
          <a:blip r:embed="rId2">
            <a:extLst/>
          </a:blip>
          <a:stretch>
            <a:fillRect/>
          </a:stretch>
        </p:blipFill>
        <p:spPr>
          <a:xfrm>
            <a:off x="8802757" y="6440604"/>
            <a:ext cx="3741721" cy="762001"/>
          </a:xfrm>
          <a:prstGeom prst="rect">
            <a:avLst/>
          </a:prstGeom>
          <a:ln w="12700">
            <a:miter lim="400000"/>
          </a:ln>
        </p:spPr>
      </p:pic>
      <p:sp>
        <p:nvSpPr>
          <p:cNvPr id="66" name="Shape 6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38491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73" name="Shape 73"/>
          <p:cNvSpPr>
            <a:spLocks noGrp="1"/>
          </p:cNvSpPr>
          <p:nvPr>
            <p:ph type="body" sz="quarter" idx="13"/>
          </p:nvPr>
        </p:nvSpPr>
        <p:spPr>
          <a:xfrm>
            <a:off x="1270000" y="4267200"/>
            <a:ext cx="10464800" cy="425758"/>
          </a:xfrm>
          <a:prstGeom prst="rect">
            <a:avLst/>
          </a:prstGeom>
        </p:spPr>
        <p:txBody>
          <a:bodyPr anchor="t">
            <a:spAutoFit/>
          </a:bodyPr>
          <a:lstStyle>
            <a:lvl1pPr marL="0" indent="0" algn="ctr">
              <a:lnSpc>
                <a:spcPct val="100000"/>
              </a:lnSpc>
              <a:spcBef>
                <a:spcPts val="0"/>
              </a:spcBef>
              <a:buSzTx/>
              <a:buNone/>
              <a:defRPr sz="2100">
                <a:latin typeface="Helvetica Neue"/>
                <a:ea typeface="Helvetica Neue"/>
                <a:cs typeface="Helvetica Neue"/>
                <a:sym typeface="Helvetica Neue"/>
              </a:defRPr>
            </a:lvl1pPr>
          </a:lstStyle>
          <a:p>
            <a:r>
              <a:t>–Johnny Appleseed</a:t>
            </a:r>
          </a:p>
        </p:txBody>
      </p:sp>
      <p:sp>
        <p:nvSpPr>
          <p:cNvPr id="74" name="Shape 74"/>
          <p:cNvSpPr>
            <a:spLocks noGrp="1"/>
          </p:cNvSpPr>
          <p:nvPr>
            <p:ph type="body" sz="quarter" idx="14"/>
          </p:nvPr>
        </p:nvSpPr>
        <p:spPr>
          <a:xfrm>
            <a:off x="1270000" y="3040810"/>
            <a:ext cx="10464800" cy="633507"/>
          </a:xfrm>
          <a:prstGeom prst="rect">
            <a:avLst/>
          </a:prstGeom>
        </p:spPr>
        <p:txBody>
          <a:bodyPr>
            <a:spAutoFit/>
          </a:bodyPr>
          <a:lstStyle>
            <a:lvl1pPr marL="0" indent="0" algn="ctr">
              <a:lnSpc>
                <a:spcPct val="100000"/>
              </a:lnSpc>
              <a:spcBef>
                <a:spcPts val="0"/>
              </a:spcBef>
              <a:buSzTx/>
              <a:buNone/>
              <a:defRPr>
                <a:latin typeface="Helvetica Neue"/>
                <a:ea typeface="Helvetica Neue"/>
                <a:cs typeface="Helvetica Neue"/>
                <a:sym typeface="Helvetica Neue"/>
              </a:defRPr>
            </a:lvl1pPr>
          </a:lstStyle>
          <a:p>
            <a:r>
              <a:t>“Type a quote here.”</a:t>
            </a: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480579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ster #2 copy">
    <p:spTree>
      <p:nvGrpSpPr>
        <p:cNvPr id="1" name=""/>
        <p:cNvGrpSpPr/>
        <p:nvPr/>
      </p:nvGrpSpPr>
      <p:grpSpPr>
        <a:xfrm>
          <a:off x="0" y="0"/>
          <a:ext cx="0" cy="0"/>
          <a:chOff x="0" y="0"/>
          <a:chExt cx="0" cy="0"/>
        </a:xfrm>
      </p:grpSpPr>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Quote BLACK">
    <p:bg>
      <p:bgPr>
        <a:solidFill>
          <a:srgbClr val="000000"/>
        </a:solidFill>
        <a:effectLst/>
      </p:bgPr>
    </p:bg>
    <p:spTree>
      <p:nvGrpSpPr>
        <p:cNvPr id="1" name=""/>
        <p:cNvGrpSpPr/>
        <p:nvPr/>
      </p:nvGrpSpPr>
      <p:grpSpPr>
        <a:xfrm>
          <a:off x="0" y="0"/>
          <a:ext cx="0" cy="0"/>
          <a:chOff x="0" y="0"/>
          <a:chExt cx="0" cy="0"/>
        </a:xfrm>
      </p:grpSpPr>
      <p:sp>
        <p:nvSpPr>
          <p:cNvPr id="82" name="Shape 82"/>
          <p:cNvSpPr>
            <a:spLocks noGrp="1"/>
          </p:cNvSpPr>
          <p:nvPr>
            <p:ph type="body" sz="quarter" idx="13"/>
          </p:nvPr>
        </p:nvSpPr>
        <p:spPr>
          <a:xfrm>
            <a:off x="1270000" y="4267200"/>
            <a:ext cx="10464800" cy="425758"/>
          </a:xfrm>
          <a:prstGeom prst="rect">
            <a:avLst/>
          </a:prstGeom>
        </p:spPr>
        <p:txBody>
          <a:bodyPr anchor="t">
            <a:spAutoFit/>
          </a:bodyPr>
          <a:lstStyle>
            <a:lvl1pPr marL="0" indent="0" algn="ctr">
              <a:lnSpc>
                <a:spcPct val="100000"/>
              </a:lnSpc>
              <a:spcBef>
                <a:spcPts val="0"/>
              </a:spcBef>
              <a:buSzTx/>
              <a:buNone/>
              <a:defRPr sz="2100">
                <a:solidFill>
                  <a:srgbClr val="FFFFFF"/>
                </a:solidFill>
                <a:latin typeface="Helvetica Neue"/>
                <a:ea typeface="Helvetica Neue"/>
                <a:cs typeface="Helvetica Neue"/>
                <a:sym typeface="Helvetica Neue"/>
              </a:defRPr>
            </a:lvl1pPr>
          </a:lstStyle>
          <a:p>
            <a:r>
              <a:t>–Johnny Appleseed</a:t>
            </a:r>
          </a:p>
        </p:txBody>
      </p:sp>
      <p:sp>
        <p:nvSpPr>
          <p:cNvPr id="83" name="Shape 83"/>
          <p:cNvSpPr>
            <a:spLocks noGrp="1"/>
          </p:cNvSpPr>
          <p:nvPr>
            <p:ph type="body" sz="quarter" idx="14"/>
          </p:nvPr>
        </p:nvSpPr>
        <p:spPr>
          <a:xfrm>
            <a:off x="1270000" y="3040810"/>
            <a:ext cx="10464800" cy="633507"/>
          </a:xfrm>
          <a:prstGeom prst="rect">
            <a:avLst/>
          </a:prstGeom>
        </p:spPr>
        <p:txBody>
          <a:bodyPr>
            <a:spAutoFit/>
          </a:bodyPr>
          <a:lstStyle>
            <a:lvl1pPr marL="0" indent="0" algn="ctr">
              <a:lnSpc>
                <a:spcPct val="100000"/>
              </a:lnSpc>
              <a:spcBef>
                <a:spcPts val="0"/>
              </a:spcBef>
              <a:buSzTx/>
              <a:buNone/>
              <a:defRPr>
                <a:solidFill>
                  <a:srgbClr val="FFFFFF"/>
                </a:solidFill>
                <a:latin typeface="Helvetica Neue"/>
                <a:ea typeface="Helvetica Neue"/>
                <a:cs typeface="Helvetica Neue"/>
                <a:sym typeface="Helvetica Neue"/>
              </a:defRPr>
            </a:lvl1pPr>
          </a:lstStyle>
          <a:p>
            <a:r>
              <a:t>“Type a quote here.”</a:t>
            </a:r>
          </a:p>
        </p:txBody>
      </p:sp>
      <p:pic>
        <p:nvPicPr>
          <p:cNvPr id="84" name="TEDx-logotransparent-onblack.png"/>
          <p:cNvPicPr>
            <a:picLocks noChangeAspect="1"/>
          </p:cNvPicPr>
          <p:nvPr/>
        </p:nvPicPr>
        <p:blipFill>
          <a:blip r:embed="rId2">
            <a:extLst/>
          </a:blip>
          <a:stretch>
            <a:fillRect/>
          </a:stretch>
        </p:blipFill>
        <p:spPr>
          <a:xfrm>
            <a:off x="8802757" y="6440604"/>
            <a:ext cx="3741721" cy="762001"/>
          </a:xfrm>
          <a:prstGeom prst="rect">
            <a:avLst/>
          </a:prstGeom>
          <a:ln w="12700">
            <a:miter lim="400000"/>
          </a:ln>
        </p:spPr>
      </p:pic>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450553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Quote BLACK copy">
    <p:bg>
      <p:bgPr>
        <a:solidFill>
          <a:srgbClr val="000000"/>
        </a:solidFill>
        <a:effectLst/>
      </p:bgPr>
    </p:bg>
    <p:spTree>
      <p:nvGrpSpPr>
        <p:cNvPr id="1" name=""/>
        <p:cNvGrpSpPr/>
        <p:nvPr/>
      </p:nvGrpSpPr>
      <p:grpSpPr>
        <a:xfrm>
          <a:off x="0" y="0"/>
          <a:ext cx="0" cy="0"/>
          <a:chOff x="0" y="0"/>
          <a:chExt cx="0" cy="0"/>
        </a:xfrm>
      </p:grpSpPr>
      <p:pic>
        <p:nvPicPr>
          <p:cNvPr id="92" name="TEDx-logotransparent-onblack.png"/>
          <p:cNvPicPr>
            <a:picLocks noChangeAspect="1"/>
          </p:cNvPicPr>
          <p:nvPr/>
        </p:nvPicPr>
        <p:blipFill>
          <a:blip r:embed="rId2">
            <a:extLst/>
          </a:blip>
          <a:stretch>
            <a:fillRect/>
          </a:stretch>
        </p:blipFill>
        <p:spPr>
          <a:xfrm>
            <a:off x="8802757" y="6440604"/>
            <a:ext cx="3741721" cy="762001"/>
          </a:xfrm>
          <a:prstGeom prst="rect">
            <a:avLst/>
          </a:prstGeom>
          <a:ln w="12700">
            <a:miter lim="400000"/>
          </a:ln>
        </p:spPr>
      </p:pic>
      <p:sp>
        <p:nvSpPr>
          <p:cNvPr id="93" name="Shape 9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790726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178696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Master #2 copy 2">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image" Target="../media/image4.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3.jpeg"/><Relationship Id="rId5" Type="http://schemas.openxmlformats.org/officeDocument/2006/relationships/slideLayout" Target="../slideLayouts/slideLayout78.xml"/><Relationship Id="rId10" Type="http://schemas.openxmlformats.org/officeDocument/2006/relationships/theme" Target="../theme/theme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47700" y="98213"/>
            <a:ext cx="11709400" cy="160866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0">
              <a:defRPr sz="1800">
                <a:uFillTx/>
              </a:defRPr>
            </a:pPr>
            <a:r>
              <a:rPr sz="4600">
                <a:uFill>
                  <a:solidFill/>
                </a:uFill>
              </a:rPr>
              <a:t>Title Text</a:t>
            </a:r>
          </a:p>
        </p:txBody>
      </p:sp>
      <p:sp>
        <p:nvSpPr>
          <p:cNvPr id="3" name="Shape 3"/>
          <p:cNvSpPr>
            <a:spLocks noGrp="1"/>
          </p:cNvSpPr>
          <p:nvPr>
            <p:ph type="body" idx="1"/>
          </p:nvPr>
        </p:nvSpPr>
        <p:spPr>
          <a:xfrm>
            <a:off x="647700" y="1701800"/>
            <a:ext cx="11709400" cy="5613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4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4" name="Shape 4"/>
          <p:cNvSpPr>
            <a:spLocks noGrp="1"/>
          </p:cNvSpPr>
          <p:nvPr>
            <p:ph type="sldNum" sz="quarter" idx="2"/>
          </p:nvPr>
        </p:nvSpPr>
        <p:spPr>
          <a:xfrm>
            <a:off x="10681300" y="6661574"/>
            <a:ext cx="312068" cy="298984"/>
          </a:xfrm>
          <a:prstGeom prst="rect">
            <a:avLst/>
          </a:prstGeom>
          <a:ln w="12700">
            <a:miter lim="400000"/>
          </a:ln>
        </p:spPr>
        <p:txBody>
          <a:bodyPr wrap="none" lIns="0" tIns="0" rIns="0" bIns="0">
            <a:spAutoFit/>
          </a:bodyPr>
          <a:lstStyle>
            <a:lvl1pPr algn="ctr" defTabSz="622300">
              <a:defRPr sz="1400">
                <a:uFill>
                  <a:solidFill/>
                </a:uFill>
                <a:latin typeface="Arial"/>
                <a:ea typeface="Arial"/>
                <a:cs typeface="Arial"/>
                <a:sym typeface="Aria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7" r:id="rId6"/>
    <p:sldLayoutId id="2147483658" r:id="rId7"/>
    <p:sldLayoutId id="2147483659" r:id="rId8"/>
    <p:sldLayoutId id="2147483661" r:id="rId9"/>
    <p:sldLayoutId id="2147483662" r:id="rId10"/>
    <p:sldLayoutId id="2147483665"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92" r:id="rId31"/>
    <p:sldLayoutId id="2147483693" r:id="rId32"/>
    <p:sldLayoutId id="2147483694" r:id="rId33"/>
    <p:sldLayoutId id="2147483697" r:id="rId34"/>
    <p:sldLayoutId id="2147483698" r:id="rId35"/>
    <p:sldLayoutId id="2147483700" r:id="rId36"/>
    <p:sldLayoutId id="2147483748" r:id="rId37"/>
  </p:sldLayoutIdLst>
  <p:transition spd="med"/>
  <p:txStyles>
    <p:titleStyle>
      <a:lvl1pPr marL="43349" marR="43349" algn="ctr" defTabSz="977900">
        <a:defRPr sz="4600">
          <a:uFill>
            <a:solidFill/>
          </a:uFill>
          <a:latin typeface="Arial"/>
          <a:ea typeface="Arial"/>
          <a:cs typeface="Arial"/>
          <a:sym typeface="Arial"/>
        </a:defRPr>
      </a:lvl1pPr>
      <a:lvl2pPr marL="43349" marR="43349" indent="228600" algn="ctr" defTabSz="977900">
        <a:defRPr sz="4600">
          <a:uFill>
            <a:solidFill/>
          </a:uFill>
          <a:latin typeface="Arial"/>
          <a:ea typeface="Arial"/>
          <a:cs typeface="Arial"/>
          <a:sym typeface="Arial"/>
        </a:defRPr>
      </a:lvl2pPr>
      <a:lvl3pPr marL="43349" marR="43349" indent="457200" algn="ctr" defTabSz="977900">
        <a:defRPr sz="4600">
          <a:uFill>
            <a:solidFill/>
          </a:uFill>
          <a:latin typeface="Arial"/>
          <a:ea typeface="Arial"/>
          <a:cs typeface="Arial"/>
          <a:sym typeface="Arial"/>
        </a:defRPr>
      </a:lvl3pPr>
      <a:lvl4pPr marL="43349" marR="43349" indent="685800" algn="ctr" defTabSz="977900">
        <a:defRPr sz="4600">
          <a:uFill>
            <a:solidFill/>
          </a:uFill>
          <a:latin typeface="Arial"/>
          <a:ea typeface="Arial"/>
          <a:cs typeface="Arial"/>
          <a:sym typeface="Arial"/>
        </a:defRPr>
      </a:lvl4pPr>
      <a:lvl5pPr marL="43349" marR="43349" indent="914400" algn="ctr" defTabSz="977900">
        <a:defRPr sz="4600">
          <a:uFill>
            <a:solidFill/>
          </a:uFill>
          <a:latin typeface="Arial"/>
          <a:ea typeface="Arial"/>
          <a:cs typeface="Arial"/>
          <a:sym typeface="Arial"/>
        </a:defRPr>
      </a:lvl5pPr>
      <a:lvl6pPr marL="43349" marR="43349" indent="1143000" algn="ctr" defTabSz="977900">
        <a:defRPr sz="4600">
          <a:uFill>
            <a:solidFill/>
          </a:uFill>
          <a:latin typeface="Arial"/>
          <a:ea typeface="Arial"/>
          <a:cs typeface="Arial"/>
          <a:sym typeface="Arial"/>
        </a:defRPr>
      </a:lvl6pPr>
      <a:lvl7pPr marL="43349" marR="43349" indent="1371600" algn="ctr" defTabSz="977900">
        <a:defRPr sz="4600">
          <a:uFill>
            <a:solidFill/>
          </a:uFill>
          <a:latin typeface="Arial"/>
          <a:ea typeface="Arial"/>
          <a:cs typeface="Arial"/>
          <a:sym typeface="Arial"/>
        </a:defRPr>
      </a:lvl7pPr>
      <a:lvl8pPr marL="43349" marR="43349" indent="1600200" algn="ctr" defTabSz="977900">
        <a:defRPr sz="4600">
          <a:uFill>
            <a:solidFill/>
          </a:uFill>
          <a:latin typeface="Arial"/>
          <a:ea typeface="Arial"/>
          <a:cs typeface="Arial"/>
          <a:sym typeface="Arial"/>
        </a:defRPr>
      </a:lvl8pPr>
      <a:lvl9pPr marL="43349" marR="43349" indent="1828800" algn="ctr" defTabSz="977900">
        <a:defRPr sz="4600">
          <a:uFill>
            <a:solidFill/>
          </a:uFill>
          <a:latin typeface="Arial"/>
          <a:ea typeface="Arial"/>
          <a:cs typeface="Arial"/>
          <a:sym typeface="Arial"/>
        </a:defRPr>
      </a:lvl9pPr>
    </p:titleStyle>
    <p:bodyStyle>
      <a:lvl1pPr marL="383540" marR="43349" indent="-342900" defTabSz="977900">
        <a:spcBef>
          <a:spcPts val="700"/>
        </a:spcBef>
        <a:buSzPct val="100000"/>
        <a:buChar char="•"/>
        <a:defRPr sz="3400">
          <a:uFill>
            <a:solidFill/>
          </a:uFill>
          <a:latin typeface="Arial"/>
          <a:ea typeface="Arial"/>
          <a:cs typeface="Arial"/>
          <a:sym typeface="Arial"/>
        </a:defRPr>
      </a:lvl1pPr>
      <a:lvl2pPr marL="844822" marR="43349" indent="-346982" defTabSz="977900">
        <a:spcBef>
          <a:spcPts val="700"/>
        </a:spcBef>
        <a:buSzPct val="100000"/>
        <a:buChar char="•"/>
        <a:defRPr sz="3400">
          <a:uFill>
            <a:solidFill/>
          </a:uFill>
          <a:latin typeface="Arial"/>
          <a:ea typeface="Arial"/>
          <a:cs typeface="Arial"/>
          <a:sym typeface="Arial"/>
        </a:defRPr>
      </a:lvl2pPr>
      <a:lvl3pPr marL="1278889" marR="43349" indent="-323850" defTabSz="977900">
        <a:spcBef>
          <a:spcPts val="700"/>
        </a:spcBef>
        <a:buSzPct val="100000"/>
        <a:buChar char="•"/>
        <a:defRPr sz="3400">
          <a:uFill>
            <a:solidFill/>
          </a:uFill>
          <a:latin typeface="Arial"/>
          <a:ea typeface="Arial"/>
          <a:cs typeface="Arial"/>
          <a:sym typeface="Arial"/>
        </a:defRPr>
      </a:lvl3pPr>
      <a:lvl4pPr marL="1800859" marR="43349" indent="-388619" defTabSz="977900">
        <a:spcBef>
          <a:spcPts val="700"/>
        </a:spcBef>
        <a:buSzPct val="100000"/>
        <a:buChar char="•"/>
        <a:defRPr sz="3400">
          <a:uFill>
            <a:solidFill/>
          </a:uFill>
          <a:latin typeface="Arial"/>
          <a:ea typeface="Arial"/>
          <a:cs typeface="Arial"/>
          <a:sym typeface="Arial"/>
        </a:defRPr>
      </a:lvl4pPr>
      <a:lvl5pPr marL="2258059" marR="43349" indent="-388619" defTabSz="977900">
        <a:spcBef>
          <a:spcPts val="700"/>
        </a:spcBef>
        <a:buSzPct val="100000"/>
        <a:buChar char="•"/>
        <a:defRPr sz="3400">
          <a:uFill>
            <a:solidFill/>
          </a:uFill>
          <a:latin typeface="Arial"/>
          <a:ea typeface="Arial"/>
          <a:cs typeface="Arial"/>
          <a:sym typeface="Arial"/>
        </a:defRPr>
      </a:lvl5pPr>
      <a:lvl6pPr marL="2258059" marR="43349" indent="-388619" defTabSz="977900">
        <a:spcBef>
          <a:spcPts val="700"/>
        </a:spcBef>
        <a:buSzPct val="100000"/>
        <a:buChar char="•"/>
        <a:defRPr sz="3400">
          <a:uFill>
            <a:solidFill/>
          </a:uFill>
          <a:latin typeface="Arial"/>
          <a:ea typeface="Arial"/>
          <a:cs typeface="Arial"/>
          <a:sym typeface="Arial"/>
        </a:defRPr>
      </a:lvl6pPr>
      <a:lvl7pPr marL="2258059" marR="43349" indent="-388619" defTabSz="977900">
        <a:spcBef>
          <a:spcPts val="700"/>
        </a:spcBef>
        <a:buSzPct val="100000"/>
        <a:buChar char="•"/>
        <a:defRPr sz="3400">
          <a:uFill>
            <a:solidFill/>
          </a:uFill>
          <a:latin typeface="Arial"/>
          <a:ea typeface="Arial"/>
          <a:cs typeface="Arial"/>
          <a:sym typeface="Arial"/>
        </a:defRPr>
      </a:lvl7pPr>
      <a:lvl8pPr marL="2258059" marR="43349" indent="-388619" defTabSz="977900">
        <a:spcBef>
          <a:spcPts val="700"/>
        </a:spcBef>
        <a:buSzPct val="100000"/>
        <a:buChar char="•"/>
        <a:defRPr sz="3400">
          <a:uFill>
            <a:solidFill/>
          </a:uFill>
          <a:latin typeface="Arial"/>
          <a:ea typeface="Arial"/>
          <a:cs typeface="Arial"/>
          <a:sym typeface="Arial"/>
        </a:defRPr>
      </a:lvl8pPr>
      <a:lvl9pPr marL="2258059" marR="43349" indent="-388619" defTabSz="977900">
        <a:spcBef>
          <a:spcPts val="700"/>
        </a:spcBef>
        <a:buSzPct val="100000"/>
        <a:buChar char="•"/>
        <a:defRPr sz="3400">
          <a:uFill>
            <a:solidFill/>
          </a:uFill>
          <a:latin typeface="Arial"/>
          <a:ea typeface="Arial"/>
          <a:cs typeface="Arial"/>
          <a:sym typeface="Arial"/>
        </a:defRPr>
      </a:lvl9pPr>
    </p:bodyStyle>
    <p:otherStyle>
      <a:lvl1pPr algn="ctr" defTabSz="622300">
        <a:defRPr sz="1400">
          <a:solidFill>
            <a:schemeClr val="tx1"/>
          </a:solidFill>
          <a:uFill>
            <a:solidFill/>
          </a:uFill>
          <a:latin typeface="+mn-lt"/>
          <a:ea typeface="+mn-ea"/>
          <a:cs typeface="+mn-cs"/>
          <a:sym typeface="Arial"/>
        </a:defRPr>
      </a:lvl1pPr>
      <a:lvl2pPr indent="228600" algn="ctr" defTabSz="622300">
        <a:defRPr sz="1400">
          <a:solidFill>
            <a:schemeClr val="tx1"/>
          </a:solidFill>
          <a:uFill>
            <a:solidFill/>
          </a:uFill>
          <a:latin typeface="+mn-lt"/>
          <a:ea typeface="+mn-ea"/>
          <a:cs typeface="+mn-cs"/>
          <a:sym typeface="Arial"/>
        </a:defRPr>
      </a:lvl2pPr>
      <a:lvl3pPr indent="457200" algn="ctr" defTabSz="622300">
        <a:defRPr sz="1400">
          <a:solidFill>
            <a:schemeClr val="tx1"/>
          </a:solidFill>
          <a:uFill>
            <a:solidFill/>
          </a:uFill>
          <a:latin typeface="+mn-lt"/>
          <a:ea typeface="+mn-ea"/>
          <a:cs typeface="+mn-cs"/>
          <a:sym typeface="Arial"/>
        </a:defRPr>
      </a:lvl3pPr>
      <a:lvl4pPr indent="685800" algn="ctr" defTabSz="622300">
        <a:defRPr sz="1400">
          <a:solidFill>
            <a:schemeClr val="tx1"/>
          </a:solidFill>
          <a:uFill>
            <a:solidFill/>
          </a:uFill>
          <a:latin typeface="+mn-lt"/>
          <a:ea typeface="+mn-ea"/>
          <a:cs typeface="+mn-cs"/>
          <a:sym typeface="Arial"/>
        </a:defRPr>
      </a:lvl4pPr>
      <a:lvl5pPr indent="914400" algn="ctr" defTabSz="622300">
        <a:defRPr sz="1400">
          <a:solidFill>
            <a:schemeClr val="tx1"/>
          </a:solidFill>
          <a:uFill>
            <a:solidFill/>
          </a:uFill>
          <a:latin typeface="+mn-lt"/>
          <a:ea typeface="+mn-ea"/>
          <a:cs typeface="+mn-cs"/>
          <a:sym typeface="Arial"/>
        </a:defRPr>
      </a:lvl5pPr>
      <a:lvl6pPr indent="1143000" algn="ctr" defTabSz="622300">
        <a:defRPr sz="1400">
          <a:solidFill>
            <a:schemeClr val="tx1"/>
          </a:solidFill>
          <a:uFill>
            <a:solidFill/>
          </a:uFill>
          <a:latin typeface="+mn-lt"/>
          <a:ea typeface="+mn-ea"/>
          <a:cs typeface="+mn-cs"/>
          <a:sym typeface="Arial"/>
        </a:defRPr>
      </a:lvl6pPr>
      <a:lvl7pPr indent="1371600" algn="ctr" defTabSz="622300">
        <a:defRPr sz="1400">
          <a:solidFill>
            <a:schemeClr val="tx1"/>
          </a:solidFill>
          <a:uFill>
            <a:solidFill/>
          </a:uFill>
          <a:latin typeface="+mn-lt"/>
          <a:ea typeface="+mn-ea"/>
          <a:cs typeface="+mn-cs"/>
          <a:sym typeface="Arial"/>
        </a:defRPr>
      </a:lvl7pPr>
      <a:lvl8pPr indent="1600200" algn="ctr" defTabSz="622300">
        <a:defRPr sz="1400">
          <a:solidFill>
            <a:schemeClr val="tx1"/>
          </a:solidFill>
          <a:uFill>
            <a:solidFill/>
          </a:uFill>
          <a:latin typeface="+mn-lt"/>
          <a:ea typeface="+mn-ea"/>
          <a:cs typeface="+mn-cs"/>
          <a:sym typeface="Arial"/>
        </a:defRPr>
      </a:lvl8pPr>
      <a:lvl9pPr indent="1828800" algn="ctr" defTabSz="622300">
        <a:defRPr sz="1400">
          <a:solidFill>
            <a:schemeClr val="tx1"/>
          </a:solidFill>
          <a:uFill>
            <a:solidFill/>
          </a:u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47700" y="98213"/>
            <a:ext cx="11709400" cy="160866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0">
              <a:defRPr sz="1800">
                <a:uFillTx/>
              </a:defRPr>
            </a:pPr>
            <a:r>
              <a:rPr sz="4600">
                <a:uFill>
                  <a:solidFill/>
                </a:uFill>
              </a:rPr>
              <a:t>Title Text</a:t>
            </a:r>
          </a:p>
        </p:txBody>
      </p:sp>
      <p:sp>
        <p:nvSpPr>
          <p:cNvPr id="3" name="Shape 3"/>
          <p:cNvSpPr>
            <a:spLocks noGrp="1"/>
          </p:cNvSpPr>
          <p:nvPr>
            <p:ph type="body" idx="1"/>
          </p:nvPr>
        </p:nvSpPr>
        <p:spPr>
          <a:xfrm>
            <a:off x="647700" y="1701800"/>
            <a:ext cx="11709400" cy="5613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4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4" name="Shape 4"/>
          <p:cNvSpPr>
            <a:spLocks noGrp="1"/>
          </p:cNvSpPr>
          <p:nvPr>
            <p:ph type="sldNum" sz="quarter" idx="2"/>
          </p:nvPr>
        </p:nvSpPr>
        <p:spPr>
          <a:xfrm>
            <a:off x="10681300" y="6661574"/>
            <a:ext cx="312068" cy="298984"/>
          </a:xfrm>
          <a:prstGeom prst="rect">
            <a:avLst/>
          </a:prstGeom>
          <a:ln w="12700">
            <a:miter lim="400000"/>
          </a:ln>
        </p:spPr>
        <p:txBody>
          <a:bodyPr wrap="none" lIns="0" tIns="0" rIns="0" bIns="0">
            <a:spAutoFit/>
          </a:bodyPr>
          <a:lstStyle>
            <a:lvl1pPr algn="ctr" defTabSz="622300">
              <a:defRPr sz="1400">
                <a:uFill>
                  <a:solidFill/>
                </a:u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344334399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Lst>
  <p:transition spd="med"/>
  <p:txStyles>
    <p:titleStyle>
      <a:lvl1pPr marL="43349" marR="43349" algn="ctr" defTabSz="977900">
        <a:defRPr sz="4600">
          <a:uFill>
            <a:solidFill/>
          </a:uFill>
          <a:latin typeface="Arial"/>
          <a:ea typeface="Arial"/>
          <a:cs typeface="Arial"/>
          <a:sym typeface="Arial"/>
        </a:defRPr>
      </a:lvl1pPr>
      <a:lvl2pPr marL="43349" marR="43349" indent="228600" algn="ctr" defTabSz="977900">
        <a:defRPr sz="4600">
          <a:uFill>
            <a:solidFill/>
          </a:uFill>
          <a:latin typeface="Arial"/>
          <a:ea typeface="Arial"/>
          <a:cs typeface="Arial"/>
          <a:sym typeface="Arial"/>
        </a:defRPr>
      </a:lvl2pPr>
      <a:lvl3pPr marL="43349" marR="43349" indent="457200" algn="ctr" defTabSz="977900">
        <a:defRPr sz="4600">
          <a:uFill>
            <a:solidFill/>
          </a:uFill>
          <a:latin typeface="Arial"/>
          <a:ea typeface="Arial"/>
          <a:cs typeface="Arial"/>
          <a:sym typeface="Arial"/>
        </a:defRPr>
      </a:lvl3pPr>
      <a:lvl4pPr marL="43349" marR="43349" indent="685800" algn="ctr" defTabSz="977900">
        <a:defRPr sz="4600">
          <a:uFill>
            <a:solidFill/>
          </a:uFill>
          <a:latin typeface="Arial"/>
          <a:ea typeface="Arial"/>
          <a:cs typeface="Arial"/>
          <a:sym typeface="Arial"/>
        </a:defRPr>
      </a:lvl4pPr>
      <a:lvl5pPr marL="43349" marR="43349" indent="914400" algn="ctr" defTabSz="977900">
        <a:defRPr sz="4600">
          <a:uFill>
            <a:solidFill/>
          </a:uFill>
          <a:latin typeface="Arial"/>
          <a:ea typeface="Arial"/>
          <a:cs typeface="Arial"/>
          <a:sym typeface="Arial"/>
        </a:defRPr>
      </a:lvl5pPr>
      <a:lvl6pPr marL="43349" marR="43349" indent="1143000" algn="ctr" defTabSz="977900">
        <a:defRPr sz="4600">
          <a:uFill>
            <a:solidFill/>
          </a:uFill>
          <a:latin typeface="Arial"/>
          <a:ea typeface="Arial"/>
          <a:cs typeface="Arial"/>
          <a:sym typeface="Arial"/>
        </a:defRPr>
      </a:lvl6pPr>
      <a:lvl7pPr marL="43349" marR="43349" indent="1371600" algn="ctr" defTabSz="977900">
        <a:defRPr sz="4600">
          <a:uFill>
            <a:solidFill/>
          </a:uFill>
          <a:latin typeface="Arial"/>
          <a:ea typeface="Arial"/>
          <a:cs typeface="Arial"/>
          <a:sym typeface="Arial"/>
        </a:defRPr>
      </a:lvl7pPr>
      <a:lvl8pPr marL="43349" marR="43349" indent="1600200" algn="ctr" defTabSz="977900">
        <a:defRPr sz="4600">
          <a:uFill>
            <a:solidFill/>
          </a:uFill>
          <a:latin typeface="Arial"/>
          <a:ea typeface="Arial"/>
          <a:cs typeface="Arial"/>
          <a:sym typeface="Arial"/>
        </a:defRPr>
      </a:lvl8pPr>
      <a:lvl9pPr marL="43349" marR="43349" indent="1828800" algn="ctr" defTabSz="977900">
        <a:defRPr sz="4600">
          <a:uFill>
            <a:solidFill/>
          </a:uFill>
          <a:latin typeface="Arial"/>
          <a:ea typeface="Arial"/>
          <a:cs typeface="Arial"/>
          <a:sym typeface="Arial"/>
        </a:defRPr>
      </a:lvl9pPr>
    </p:titleStyle>
    <p:bodyStyle>
      <a:lvl1pPr marL="383540" marR="43349" indent="-342900" defTabSz="977900">
        <a:spcBef>
          <a:spcPts val="700"/>
        </a:spcBef>
        <a:buSzPct val="100000"/>
        <a:buChar char="•"/>
        <a:defRPr sz="3400">
          <a:uFill>
            <a:solidFill/>
          </a:uFill>
          <a:latin typeface="Arial"/>
          <a:ea typeface="Arial"/>
          <a:cs typeface="Arial"/>
          <a:sym typeface="Arial"/>
        </a:defRPr>
      </a:lvl1pPr>
      <a:lvl2pPr marL="844822" marR="43349" indent="-346982" defTabSz="977900">
        <a:spcBef>
          <a:spcPts val="700"/>
        </a:spcBef>
        <a:buSzPct val="100000"/>
        <a:buChar char="•"/>
        <a:defRPr sz="3400">
          <a:uFill>
            <a:solidFill/>
          </a:uFill>
          <a:latin typeface="Arial"/>
          <a:ea typeface="Arial"/>
          <a:cs typeface="Arial"/>
          <a:sym typeface="Arial"/>
        </a:defRPr>
      </a:lvl2pPr>
      <a:lvl3pPr marL="1278889" marR="43349" indent="-323850" defTabSz="977900">
        <a:spcBef>
          <a:spcPts val="700"/>
        </a:spcBef>
        <a:buSzPct val="100000"/>
        <a:buChar char="•"/>
        <a:defRPr sz="3400">
          <a:uFill>
            <a:solidFill/>
          </a:uFill>
          <a:latin typeface="Arial"/>
          <a:ea typeface="Arial"/>
          <a:cs typeface="Arial"/>
          <a:sym typeface="Arial"/>
        </a:defRPr>
      </a:lvl3pPr>
      <a:lvl4pPr marL="1800859" marR="43349" indent="-388619" defTabSz="977900">
        <a:spcBef>
          <a:spcPts val="700"/>
        </a:spcBef>
        <a:buSzPct val="100000"/>
        <a:buChar char="•"/>
        <a:defRPr sz="3400">
          <a:uFill>
            <a:solidFill/>
          </a:uFill>
          <a:latin typeface="Arial"/>
          <a:ea typeface="Arial"/>
          <a:cs typeface="Arial"/>
          <a:sym typeface="Arial"/>
        </a:defRPr>
      </a:lvl4pPr>
      <a:lvl5pPr marL="2258059" marR="43349" indent="-388619" defTabSz="977900">
        <a:spcBef>
          <a:spcPts val="700"/>
        </a:spcBef>
        <a:buSzPct val="100000"/>
        <a:buChar char="•"/>
        <a:defRPr sz="3400">
          <a:uFill>
            <a:solidFill/>
          </a:uFill>
          <a:latin typeface="Arial"/>
          <a:ea typeface="Arial"/>
          <a:cs typeface="Arial"/>
          <a:sym typeface="Arial"/>
        </a:defRPr>
      </a:lvl5pPr>
      <a:lvl6pPr marL="2258059" marR="43349" indent="-388619" defTabSz="977900">
        <a:spcBef>
          <a:spcPts val="700"/>
        </a:spcBef>
        <a:buSzPct val="100000"/>
        <a:buChar char="•"/>
        <a:defRPr sz="3400">
          <a:uFill>
            <a:solidFill/>
          </a:uFill>
          <a:latin typeface="Arial"/>
          <a:ea typeface="Arial"/>
          <a:cs typeface="Arial"/>
          <a:sym typeface="Arial"/>
        </a:defRPr>
      </a:lvl6pPr>
      <a:lvl7pPr marL="2258059" marR="43349" indent="-388619" defTabSz="977900">
        <a:spcBef>
          <a:spcPts val="700"/>
        </a:spcBef>
        <a:buSzPct val="100000"/>
        <a:buChar char="•"/>
        <a:defRPr sz="3400">
          <a:uFill>
            <a:solidFill/>
          </a:uFill>
          <a:latin typeface="Arial"/>
          <a:ea typeface="Arial"/>
          <a:cs typeface="Arial"/>
          <a:sym typeface="Arial"/>
        </a:defRPr>
      </a:lvl7pPr>
      <a:lvl8pPr marL="2258059" marR="43349" indent="-388619" defTabSz="977900">
        <a:spcBef>
          <a:spcPts val="700"/>
        </a:spcBef>
        <a:buSzPct val="100000"/>
        <a:buChar char="•"/>
        <a:defRPr sz="3400">
          <a:uFill>
            <a:solidFill/>
          </a:uFill>
          <a:latin typeface="Arial"/>
          <a:ea typeface="Arial"/>
          <a:cs typeface="Arial"/>
          <a:sym typeface="Arial"/>
        </a:defRPr>
      </a:lvl8pPr>
      <a:lvl9pPr marL="2258059" marR="43349" indent="-388619" defTabSz="977900">
        <a:spcBef>
          <a:spcPts val="700"/>
        </a:spcBef>
        <a:buSzPct val="100000"/>
        <a:buChar char="•"/>
        <a:defRPr sz="3400">
          <a:uFill>
            <a:solidFill/>
          </a:uFill>
          <a:latin typeface="Arial"/>
          <a:ea typeface="Arial"/>
          <a:cs typeface="Arial"/>
          <a:sym typeface="Arial"/>
        </a:defRPr>
      </a:lvl9pPr>
    </p:bodyStyle>
    <p:otherStyle>
      <a:lvl1pPr algn="ctr" defTabSz="622300">
        <a:defRPr sz="1400">
          <a:solidFill>
            <a:schemeClr val="tx1"/>
          </a:solidFill>
          <a:uFill>
            <a:solidFill/>
          </a:uFill>
          <a:latin typeface="+mn-lt"/>
          <a:ea typeface="+mn-ea"/>
          <a:cs typeface="+mn-cs"/>
          <a:sym typeface="Arial"/>
        </a:defRPr>
      </a:lvl1pPr>
      <a:lvl2pPr indent="228600" algn="ctr" defTabSz="622300">
        <a:defRPr sz="1400">
          <a:solidFill>
            <a:schemeClr val="tx1"/>
          </a:solidFill>
          <a:uFill>
            <a:solidFill/>
          </a:uFill>
          <a:latin typeface="+mn-lt"/>
          <a:ea typeface="+mn-ea"/>
          <a:cs typeface="+mn-cs"/>
          <a:sym typeface="Arial"/>
        </a:defRPr>
      </a:lvl2pPr>
      <a:lvl3pPr indent="457200" algn="ctr" defTabSz="622300">
        <a:defRPr sz="1400">
          <a:solidFill>
            <a:schemeClr val="tx1"/>
          </a:solidFill>
          <a:uFill>
            <a:solidFill/>
          </a:uFill>
          <a:latin typeface="+mn-lt"/>
          <a:ea typeface="+mn-ea"/>
          <a:cs typeface="+mn-cs"/>
          <a:sym typeface="Arial"/>
        </a:defRPr>
      </a:lvl3pPr>
      <a:lvl4pPr indent="685800" algn="ctr" defTabSz="622300">
        <a:defRPr sz="1400">
          <a:solidFill>
            <a:schemeClr val="tx1"/>
          </a:solidFill>
          <a:uFill>
            <a:solidFill/>
          </a:uFill>
          <a:latin typeface="+mn-lt"/>
          <a:ea typeface="+mn-ea"/>
          <a:cs typeface="+mn-cs"/>
          <a:sym typeface="Arial"/>
        </a:defRPr>
      </a:lvl4pPr>
      <a:lvl5pPr indent="914400" algn="ctr" defTabSz="622300">
        <a:defRPr sz="1400">
          <a:solidFill>
            <a:schemeClr val="tx1"/>
          </a:solidFill>
          <a:uFill>
            <a:solidFill/>
          </a:uFill>
          <a:latin typeface="+mn-lt"/>
          <a:ea typeface="+mn-ea"/>
          <a:cs typeface="+mn-cs"/>
          <a:sym typeface="Arial"/>
        </a:defRPr>
      </a:lvl5pPr>
      <a:lvl6pPr indent="1143000" algn="ctr" defTabSz="622300">
        <a:defRPr sz="1400">
          <a:solidFill>
            <a:schemeClr val="tx1"/>
          </a:solidFill>
          <a:uFill>
            <a:solidFill/>
          </a:uFill>
          <a:latin typeface="+mn-lt"/>
          <a:ea typeface="+mn-ea"/>
          <a:cs typeface="+mn-cs"/>
          <a:sym typeface="Arial"/>
        </a:defRPr>
      </a:lvl6pPr>
      <a:lvl7pPr indent="1371600" algn="ctr" defTabSz="622300">
        <a:defRPr sz="1400">
          <a:solidFill>
            <a:schemeClr val="tx1"/>
          </a:solidFill>
          <a:uFill>
            <a:solidFill/>
          </a:uFill>
          <a:latin typeface="+mn-lt"/>
          <a:ea typeface="+mn-ea"/>
          <a:cs typeface="+mn-cs"/>
          <a:sym typeface="Arial"/>
        </a:defRPr>
      </a:lvl7pPr>
      <a:lvl8pPr indent="1600200" algn="ctr" defTabSz="622300">
        <a:defRPr sz="1400">
          <a:solidFill>
            <a:schemeClr val="tx1"/>
          </a:solidFill>
          <a:uFill>
            <a:solidFill/>
          </a:uFill>
          <a:latin typeface="+mn-lt"/>
          <a:ea typeface="+mn-ea"/>
          <a:cs typeface="+mn-cs"/>
          <a:sym typeface="Arial"/>
        </a:defRPr>
      </a:lvl8pPr>
      <a:lvl9pPr indent="1828800" algn="ctr" defTabSz="622300">
        <a:defRPr sz="1400">
          <a:solidFill>
            <a:schemeClr val="tx1"/>
          </a:solidFill>
          <a:uFill>
            <a:solidFill/>
          </a:uFill>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pic>
        <p:nvPicPr>
          <p:cNvPr id="2" name="TEDx-logotransparent.png"/>
          <p:cNvPicPr>
            <a:picLocks noChangeAspect="1"/>
          </p:cNvPicPr>
          <p:nvPr/>
        </p:nvPicPr>
        <p:blipFill>
          <a:blip r:embed="rId12">
            <a:extLst/>
          </a:blip>
          <a:stretch>
            <a:fillRect/>
          </a:stretch>
        </p:blipFill>
        <p:spPr>
          <a:xfrm>
            <a:off x="8802757" y="6439333"/>
            <a:ext cx="3741721" cy="762001"/>
          </a:xfrm>
          <a:prstGeom prst="rect">
            <a:avLst/>
          </a:prstGeom>
          <a:ln w="12700">
            <a:miter lim="400000"/>
          </a:ln>
        </p:spPr>
      </p:pic>
      <p:sp>
        <p:nvSpPr>
          <p:cNvPr id="3" name="Shape 3"/>
          <p:cNvSpPr>
            <a:spLocks noGrp="1"/>
          </p:cNvSpPr>
          <p:nvPr>
            <p:ph type="title"/>
          </p:nvPr>
        </p:nvSpPr>
        <p:spPr>
          <a:xfrm>
            <a:off x="355600" y="190500"/>
            <a:ext cx="12293600" cy="1828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hape 4"/>
          <p:cNvSpPr>
            <a:spLocks noGrp="1"/>
          </p:cNvSpPr>
          <p:nvPr>
            <p:ph type="body" idx="1"/>
          </p:nvPr>
        </p:nvSpPr>
        <p:spPr>
          <a:xfrm>
            <a:off x="355600" y="2047875"/>
            <a:ext cx="12293600" cy="4724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6324600" y="6953250"/>
            <a:ext cx="314189" cy="310341"/>
          </a:xfrm>
          <a:prstGeom prst="rect">
            <a:avLst/>
          </a:prstGeom>
          <a:ln w="12700">
            <a:miter lim="400000"/>
          </a:ln>
        </p:spPr>
        <p:txBody>
          <a:bodyPr wrap="none" lIns="50800" tIns="50800" rIns="50800" bIns="50800">
            <a:spAutoFit/>
          </a:bodyPr>
          <a:lstStyle>
            <a:lvl1pPr>
              <a:defRPr sz="1350"/>
            </a:lvl1pPr>
          </a:lstStyle>
          <a:p>
            <a:fld id="{86CB4B4D-7CA3-9044-876B-883B54F8677D}" type="slidenum">
              <a:t>‹#›</a:t>
            </a:fld>
            <a:endParaRPr/>
          </a:p>
        </p:txBody>
      </p:sp>
    </p:spTree>
    <p:extLst>
      <p:ext uri="{BB962C8B-B14F-4D97-AF65-F5344CB8AC3E}">
        <p14:creationId xmlns:p14="http://schemas.microsoft.com/office/powerpoint/2010/main" val="41123740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ransition spd="med"/>
  <p:txStyles>
    <p:titleStyle>
      <a:lvl1pPr marL="0" marR="0" indent="0" algn="ctr" defTabSz="438150" rtl="0" latinLnBrk="0">
        <a:lnSpc>
          <a:spcPct val="100000"/>
        </a:lnSpc>
        <a:spcBef>
          <a:spcPts val="0"/>
        </a:spcBef>
        <a:spcAft>
          <a:spcPts val="0"/>
        </a:spcAft>
        <a:buClrTx/>
        <a:buSzTx/>
        <a:buFontTx/>
        <a:buNone/>
        <a:tabLst/>
        <a:defRPr sz="5400" b="0" i="0" u="none" strike="noStrike" cap="all" spc="0" baseline="0">
          <a:ln>
            <a:noFill/>
          </a:ln>
          <a:solidFill>
            <a:srgbClr val="535353"/>
          </a:solidFill>
          <a:uFillTx/>
          <a:latin typeface="+mn-lt"/>
          <a:ea typeface="+mn-ea"/>
          <a:cs typeface="+mn-cs"/>
          <a:sym typeface="Gill Sans Light"/>
        </a:defRPr>
      </a:lvl1pPr>
      <a:lvl2pPr marL="0" marR="0" indent="171450" algn="ctr" defTabSz="438150" rtl="0" latinLnBrk="0">
        <a:lnSpc>
          <a:spcPct val="100000"/>
        </a:lnSpc>
        <a:spcBef>
          <a:spcPts val="0"/>
        </a:spcBef>
        <a:spcAft>
          <a:spcPts val="0"/>
        </a:spcAft>
        <a:buClrTx/>
        <a:buSzTx/>
        <a:buFontTx/>
        <a:buNone/>
        <a:tabLst/>
        <a:defRPr sz="5400" b="0" i="0" u="none" strike="noStrike" cap="all" spc="0" baseline="0">
          <a:ln>
            <a:noFill/>
          </a:ln>
          <a:solidFill>
            <a:srgbClr val="535353"/>
          </a:solidFill>
          <a:uFillTx/>
          <a:latin typeface="+mn-lt"/>
          <a:ea typeface="+mn-ea"/>
          <a:cs typeface="+mn-cs"/>
          <a:sym typeface="Gill Sans Light"/>
        </a:defRPr>
      </a:lvl2pPr>
      <a:lvl3pPr marL="0" marR="0" indent="342900" algn="ctr" defTabSz="438150" rtl="0" latinLnBrk="0">
        <a:lnSpc>
          <a:spcPct val="100000"/>
        </a:lnSpc>
        <a:spcBef>
          <a:spcPts val="0"/>
        </a:spcBef>
        <a:spcAft>
          <a:spcPts val="0"/>
        </a:spcAft>
        <a:buClrTx/>
        <a:buSzTx/>
        <a:buFontTx/>
        <a:buNone/>
        <a:tabLst/>
        <a:defRPr sz="5400" b="0" i="0" u="none" strike="noStrike" cap="all" spc="0" baseline="0">
          <a:ln>
            <a:noFill/>
          </a:ln>
          <a:solidFill>
            <a:srgbClr val="535353"/>
          </a:solidFill>
          <a:uFillTx/>
          <a:latin typeface="+mn-lt"/>
          <a:ea typeface="+mn-ea"/>
          <a:cs typeface="+mn-cs"/>
          <a:sym typeface="Gill Sans Light"/>
        </a:defRPr>
      </a:lvl3pPr>
      <a:lvl4pPr marL="0" marR="0" indent="514350" algn="ctr" defTabSz="438150" rtl="0" latinLnBrk="0">
        <a:lnSpc>
          <a:spcPct val="100000"/>
        </a:lnSpc>
        <a:spcBef>
          <a:spcPts val="0"/>
        </a:spcBef>
        <a:spcAft>
          <a:spcPts val="0"/>
        </a:spcAft>
        <a:buClrTx/>
        <a:buSzTx/>
        <a:buFontTx/>
        <a:buNone/>
        <a:tabLst/>
        <a:defRPr sz="5400" b="0" i="0" u="none" strike="noStrike" cap="all" spc="0" baseline="0">
          <a:ln>
            <a:noFill/>
          </a:ln>
          <a:solidFill>
            <a:srgbClr val="535353"/>
          </a:solidFill>
          <a:uFillTx/>
          <a:latin typeface="+mn-lt"/>
          <a:ea typeface="+mn-ea"/>
          <a:cs typeface="+mn-cs"/>
          <a:sym typeface="Gill Sans Light"/>
        </a:defRPr>
      </a:lvl4pPr>
      <a:lvl5pPr marL="0" marR="0" indent="685800" algn="ctr" defTabSz="438150" rtl="0" latinLnBrk="0">
        <a:lnSpc>
          <a:spcPct val="100000"/>
        </a:lnSpc>
        <a:spcBef>
          <a:spcPts val="0"/>
        </a:spcBef>
        <a:spcAft>
          <a:spcPts val="0"/>
        </a:spcAft>
        <a:buClrTx/>
        <a:buSzTx/>
        <a:buFontTx/>
        <a:buNone/>
        <a:tabLst/>
        <a:defRPr sz="5400" b="0" i="0" u="none" strike="noStrike" cap="all" spc="0" baseline="0">
          <a:ln>
            <a:noFill/>
          </a:ln>
          <a:solidFill>
            <a:srgbClr val="535353"/>
          </a:solidFill>
          <a:uFillTx/>
          <a:latin typeface="+mn-lt"/>
          <a:ea typeface="+mn-ea"/>
          <a:cs typeface="+mn-cs"/>
          <a:sym typeface="Gill Sans Light"/>
        </a:defRPr>
      </a:lvl5pPr>
      <a:lvl6pPr marL="0" marR="0" indent="857250" algn="ctr" defTabSz="438150" rtl="0" latinLnBrk="0">
        <a:lnSpc>
          <a:spcPct val="100000"/>
        </a:lnSpc>
        <a:spcBef>
          <a:spcPts val="0"/>
        </a:spcBef>
        <a:spcAft>
          <a:spcPts val="0"/>
        </a:spcAft>
        <a:buClrTx/>
        <a:buSzTx/>
        <a:buFontTx/>
        <a:buNone/>
        <a:tabLst/>
        <a:defRPr sz="5400" b="0" i="0" u="none" strike="noStrike" cap="all" spc="0" baseline="0">
          <a:ln>
            <a:noFill/>
          </a:ln>
          <a:solidFill>
            <a:srgbClr val="535353"/>
          </a:solidFill>
          <a:uFillTx/>
          <a:latin typeface="+mn-lt"/>
          <a:ea typeface="+mn-ea"/>
          <a:cs typeface="+mn-cs"/>
          <a:sym typeface="Gill Sans Light"/>
        </a:defRPr>
      </a:lvl6pPr>
      <a:lvl7pPr marL="0" marR="0" indent="1028700" algn="ctr" defTabSz="438150" rtl="0" latinLnBrk="0">
        <a:lnSpc>
          <a:spcPct val="100000"/>
        </a:lnSpc>
        <a:spcBef>
          <a:spcPts val="0"/>
        </a:spcBef>
        <a:spcAft>
          <a:spcPts val="0"/>
        </a:spcAft>
        <a:buClrTx/>
        <a:buSzTx/>
        <a:buFontTx/>
        <a:buNone/>
        <a:tabLst/>
        <a:defRPr sz="5400" b="0" i="0" u="none" strike="noStrike" cap="all" spc="0" baseline="0">
          <a:ln>
            <a:noFill/>
          </a:ln>
          <a:solidFill>
            <a:srgbClr val="535353"/>
          </a:solidFill>
          <a:uFillTx/>
          <a:latin typeface="+mn-lt"/>
          <a:ea typeface="+mn-ea"/>
          <a:cs typeface="+mn-cs"/>
          <a:sym typeface="Gill Sans Light"/>
        </a:defRPr>
      </a:lvl7pPr>
      <a:lvl8pPr marL="0" marR="0" indent="1200150" algn="ctr" defTabSz="438150" rtl="0" latinLnBrk="0">
        <a:lnSpc>
          <a:spcPct val="100000"/>
        </a:lnSpc>
        <a:spcBef>
          <a:spcPts val="0"/>
        </a:spcBef>
        <a:spcAft>
          <a:spcPts val="0"/>
        </a:spcAft>
        <a:buClrTx/>
        <a:buSzTx/>
        <a:buFontTx/>
        <a:buNone/>
        <a:tabLst/>
        <a:defRPr sz="5400" b="0" i="0" u="none" strike="noStrike" cap="all" spc="0" baseline="0">
          <a:ln>
            <a:noFill/>
          </a:ln>
          <a:solidFill>
            <a:srgbClr val="535353"/>
          </a:solidFill>
          <a:uFillTx/>
          <a:latin typeface="+mn-lt"/>
          <a:ea typeface="+mn-ea"/>
          <a:cs typeface="+mn-cs"/>
          <a:sym typeface="Gill Sans Light"/>
        </a:defRPr>
      </a:lvl8pPr>
      <a:lvl9pPr marL="0" marR="0" indent="1371600" algn="ctr" defTabSz="438150" rtl="0" latinLnBrk="0">
        <a:lnSpc>
          <a:spcPct val="100000"/>
        </a:lnSpc>
        <a:spcBef>
          <a:spcPts val="0"/>
        </a:spcBef>
        <a:spcAft>
          <a:spcPts val="0"/>
        </a:spcAft>
        <a:buClrTx/>
        <a:buSzTx/>
        <a:buFontTx/>
        <a:buNone/>
        <a:tabLst/>
        <a:defRPr sz="5400" b="0" i="0" u="none" strike="noStrike" cap="all" spc="0" baseline="0">
          <a:ln>
            <a:noFill/>
          </a:ln>
          <a:solidFill>
            <a:srgbClr val="535353"/>
          </a:solidFill>
          <a:uFillTx/>
          <a:latin typeface="+mn-lt"/>
          <a:ea typeface="+mn-ea"/>
          <a:cs typeface="+mn-cs"/>
          <a:sym typeface="Gill Sans Light"/>
        </a:defRPr>
      </a:lvl9pPr>
    </p:titleStyle>
    <p:bodyStyle>
      <a:lvl1pPr marL="390525" marR="0" indent="-390525" algn="l" defTabSz="438150" rtl="0" latinLnBrk="0">
        <a:lnSpc>
          <a:spcPct val="120000"/>
        </a:lnSpc>
        <a:spcBef>
          <a:spcPts val="3450"/>
        </a:spcBef>
        <a:spcAft>
          <a:spcPts val="0"/>
        </a:spcAft>
        <a:buClrTx/>
        <a:buSzPct val="82000"/>
        <a:buFontTx/>
        <a:buChar char="•"/>
        <a:tabLst/>
        <a:defRPr sz="3450" b="0" i="0" u="none" strike="noStrike" cap="none" spc="0" baseline="0">
          <a:ln>
            <a:noFill/>
          </a:ln>
          <a:solidFill>
            <a:srgbClr val="535353"/>
          </a:solidFill>
          <a:uFillTx/>
          <a:latin typeface="+mn-lt"/>
          <a:ea typeface="+mn-ea"/>
          <a:cs typeface="+mn-cs"/>
          <a:sym typeface="Gill Sans Light"/>
        </a:defRPr>
      </a:lvl1pPr>
      <a:lvl2pPr marL="781050" marR="0" indent="-390525" algn="l" defTabSz="438150" rtl="0" latinLnBrk="0">
        <a:lnSpc>
          <a:spcPct val="120000"/>
        </a:lnSpc>
        <a:spcBef>
          <a:spcPts val="3450"/>
        </a:spcBef>
        <a:spcAft>
          <a:spcPts val="0"/>
        </a:spcAft>
        <a:buClrTx/>
        <a:buSzPct val="82000"/>
        <a:buFontTx/>
        <a:buChar char="•"/>
        <a:tabLst/>
        <a:defRPr sz="3450" b="0" i="0" u="none" strike="noStrike" cap="none" spc="0" baseline="0">
          <a:ln>
            <a:noFill/>
          </a:ln>
          <a:solidFill>
            <a:srgbClr val="535353"/>
          </a:solidFill>
          <a:uFillTx/>
          <a:latin typeface="+mn-lt"/>
          <a:ea typeface="+mn-ea"/>
          <a:cs typeface="+mn-cs"/>
          <a:sym typeface="Gill Sans Light"/>
        </a:defRPr>
      </a:lvl2pPr>
      <a:lvl3pPr marL="1171575" marR="0" indent="-390525" algn="l" defTabSz="438150" rtl="0" latinLnBrk="0">
        <a:lnSpc>
          <a:spcPct val="120000"/>
        </a:lnSpc>
        <a:spcBef>
          <a:spcPts val="3450"/>
        </a:spcBef>
        <a:spcAft>
          <a:spcPts val="0"/>
        </a:spcAft>
        <a:buClrTx/>
        <a:buSzPct val="82000"/>
        <a:buFontTx/>
        <a:buChar char="•"/>
        <a:tabLst/>
        <a:defRPr sz="3450" b="0" i="0" u="none" strike="noStrike" cap="none" spc="0" baseline="0">
          <a:ln>
            <a:noFill/>
          </a:ln>
          <a:solidFill>
            <a:srgbClr val="535353"/>
          </a:solidFill>
          <a:uFillTx/>
          <a:latin typeface="+mn-lt"/>
          <a:ea typeface="+mn-ea"/>
          <a:cs typeface="+mn-cs"/>
          <a:sym typeface="Gill Sans Light"/>
        </a:defRPr>
      </a:lvl3pPr>
      <a:lvl4pPr marL="1562100" marR="0" indent="-390525" algn="l" defTabSz="438150" rtl="0" latinLnBrk="0">
        <a:lnSpc>
          <a:spcPct val="120000"/>
        </a:lnSpc>
        <a:spcBef>
          <a:spcPts val="3450"/>
        </a:spcBef>
        <a:spcAft>
          <a:spcPts val="0"/>
        </a:spcAft>
        <a:buClrTx/>
        <a:buSzPct val="82000"/>
        <a:buFontTx/>
        <a:buChar char="•"/>
        <a:tabLst/>
        <a:defRPr sz="3450" b="0" i="0" u="none" strike="noStrike" cap="none" spc="0" baseline="0">
          <a:ln>
            <a:noFill/>
          </a:ln>
          <a:solidFill>
            <a:srgbClr val="535353"/>
          </a:solidFill>
          <a:uFillTx/>
          <a:latin typeface="+mn-lt"/>
          <a:ea typeface="+mn-ea"/>
          <a:cs typeface="+mn-cs"/>
          <a:sym typeface="Gill Sans Light"/>
        </a:defRPr>
      </a:lvl4pPr>
      <a:lvl5pPr marL="1952625" marR="0" indent="-390525" algn="l" defTabSz="438150" rtl="0" latinLnBrk="0">
        <a:lnSpc>
          <a:spcPct val="120000"/>
        </a:lnSpc>
        <a:spcBef>
          <a:spcPts val="3450"/>
        </a:spcBef>
        <a:spcAft>
          <a:spcPts val="0"/>
        </a:spcAft>
        <a:buClrTx/>
        <a:buSzPct val="82000"/>
        <a:buFontTx/>
        <a:buChar char="•"/>
        <a:tabLst/>
        <a:defRPr sz="3450" b="0" i="0" u="none" strike="noStrike" cap="none" spc="0" baseline="0">
          <a:ln>
            <a:noFill/>
          </a:ln>
          <a:solidFill>
            <a:srgbClr val="535353"/>
          </a:solidFill>
          <a:uFillTx/>
          <a:latin typeface="+mn-lt"/>
          <a:ea typeface="+mn-ea"/>
          <a:cs typeface="+mn-cs"/>
          <a:sym typeface="Gill Sans Light"/>
        </a:defRPr>
      </a:lvl5pPr>
      <a:lvl6pPr marL="2343150" marR="0" indent="-390525" algn="l" defTabSz="438150" rtl="0" latinLnBrk="0">
        <a:lnSpc>
          <a:spcPct val="120000"/>
        </a:lnSpc>
        <a:spcBef>
          <a:spcPts val="3450"/>
        </a:spcBef>
        <a:spcAft>
          <a:spcPts val="0"/>
        </a:spcAft>
        <a:buClrTx/>
        <a:buSzPct val="82000"/>
        <a:buFontTx/>
        <a:buChar char="•"/>
        <a:tabLst/>
        <a:defRPr sz="3450" b="0" i="0" u="none" strike="noStrike" cap="none" spc="0" baseline="0">
          <a:ln>
            <a:noFill/>
          </a:ln>
          <a:solidFill>
            <a:srgbClr val="535353"/>
          </a:solidFill>
          <a:uFillTx/>
          <a:latin typeface="+mn-lt"/>
          <a:ea typeface="+mn-ea"/>
          <a:cs typeface="+mn-cs"/>
          <a:sym typeface="Gill Sans Light"/>
        </a:defRPr>
      </a:lvl6pPr>
      <a:lvl7pPr marL="2733675" marR="0" indent="-390525" algn="l" defTabSz="438150" rtl="0" latinLnBrk="0">
        <a:lnSpc>
          <a:spcPct val="120000"/>
        </a:lnSpc>
        <a:spcBef>
          <a:spcPts val="3450"/>
        </a:spcBef>
        <a:spcAft>
          <a:spcPts val="0"/>
        </a:spcAft>
        <a:buClrTx/>
        <a:buSzPct val="82000"/>
        <a:buFontTx/>
        <a:buChar char="•"/>
        <a:tabLst/>
        <a:defRPr sz="3450" b="0" i="0" u="none" strike="noStrike" cap="none" spc="0" baseline="0">
          <a:ln>
            <a:noFill/>
          </a:ln>
          <a:solidFill>
            <a:srgbClr val="535353"/>
          </a:solidFill>
          <a:uFillTx/>
          <a:latin typeface="+mn-lt"/>
          <a:ea typeface="+mn-ea"/>
          <a:cs typeface="+mn-cs"/>
          <a:sym typeface="Gill Sans Light"/>
        </a:defRPr>
      </a:lvl7pPr>
      <a:lvl8pPr marL="3124200" marR="0" indent="-390525" algn="l" defTabSz="438150" rtl="0" latinLnBrk="0">
        <a:lnSpc>
          <a:spcPct val="120000"/>
        </a:lnSpc>
        <a:spcBef>
          <a:spcPts val="3450"/>
        </a:spcBef>
        <a:spcAft>
          <a:spcPts val="0"/>
        </a:spcAft>
        <a:buClrTx/>
        <a:buSzPct val="82000"/>
        <a:buFontTx/>
        <a:buChar char="•"/>
        <a:tabLst/>
        <a:defRPr sz="3450" b="0" i="0" u="none" strike="noStrike" cap="none" spc="0" baseline="0">
          <a:ln>
            <a:noFill/>
          </a:ln>
          <a:solidFill>
            <a:srgbClr val="535353"/>
          </a:solidFill>
          <a:uFillTx/>
          <a:latin typeface="+mn-lt"/>
          <a:ea typeface="+mn-ea"/>
          <a:cs typeface="+mn-cs"/>
          <a:sym typeface="Gill Sans Light"/>
        </a:defRPr>
      </a:lvl8pPr>
      <a:lvl9pPr marL="3514725" marR="0" indent="-390525" algn="l" defTabSz="438150" rtl="0" latinLnBrk="0">
        <a:lnSpc>
          <a:spcPct val="120000"/>
        </a:lnSpc>
        <a:spcBef>
          <a:spcPts val="3450"/>
        </a:spcBef>
        <a:spcAft>
          <a:spcPts val="0"/>
        </a:spcAft>
        <a:buClrTx/>
        <a:buSzPct val="82000"/>
        <a:buFontTx/>
        <a:buChar char="•"/>
        <a:tabLst/>
        <a:defRPr sz="3450" b="0" i="0" u="none" strike="noStrike" cap="none" spc="0" baseline="0">
          <a:ln>
            <a:noFill/>
          </a:ln>
          <a:solidFill>
            <a:srgbClr val="535353"/>
          </a:solidFill>
          <a:uFillTx/>
          <a:latin typeface="+mn-lt"/>
          <a:ea typeface="+mn-ea"/>
          <a:cs typeface="+mn-cs"/>
          <a:sym typeface="Gill Sans Light"/>
        </a:defRPr>
      </a:lvl9pPr>
    </p:bodyStyle>
    <p:otherStyle>
      <a:lvl1pPr marL="0" marR="0" indent="0" algn="ctr" defTabSz="43815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Gill Sans Light"/>
        </a:defRPr>
      </a:lvl1pPr>
      <a:lvl2pPr marL="0" marR="0" indent="171450" algn="ctr" defTabSz="43815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Gill Sans Light"/>
        </a:defRPr>
      </a:lvl2pPr>
      <a:lvl3pPr marL="0" marR="0" indent="342900" algn="ctr" defTabSz="43815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Gill Sans Light"/>
        </a:defRPr>
      </a:lvl3pPr>
      <a:lvl4pPr marL="0" marR="0" indent="514350" algn="ctr" defTabSz="43815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Gill Sans Light"/>
        </a:defRPr>
      </a:lvl4pPr>
      <a:lvl5pPr marL="0" marR="0" indent="685800" algn="ctr" defTabSz="43815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Gill Sans Light"/>
        </a:defRPr>
      </a:lvl5pPr>
      <a:lvl6pPr marL="0" marR="0" indent="857250" algn="ctr" defTabSz="43815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Gill Sans Light"/>
        </a:defRPr>
      </a:lvl6pPr>
      <a:lvl7pPr marL="0" marR="0" indent="1028700" algn="ctr" defTabSz="43815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Gill Sans Light"/>
        </a:defRPr>
      </a:lvl7pPr>
      <a:lvl8pPr marL="0" marR="0" indent="1200150" algn="ctr" defTabSz="43815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Gill Sans Light"/>
        </a:defRPr>
      </a:lvl8pPr>
      <a:lvl9pPr marL="0" marR="0" indent="1371600" algn="ctr" defTabSz="43815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2.xml"/><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3.xml"/><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4.xml"/><Relationship Id="rId1" Type="http://schemas.openxmlformats.org/officeDocument/2006/relationships/slideLayout" Target="../slideLayouts/slideLayout34.xml"/><Relationship Id="rId5" Type="http://schemas.openxmlformats.org/officeDocument/2006/relationships/image" Target="../media/image99.jpeg"/><Relationship Id="rId4" Type="http://schemas.openxmlformats.org/officeDocument/2006/relationships/image" Target="../media/image98.jpeg"/></Relationships>
</file>

<file path=ppt/slides/_rels/slide10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9.jpeg"/><Relationship Id="rId7" Type="http://schemas.openxmlformats.org/officeDocument/2006/relationships/image" Target="../media/image101.jpeg"/><Relationship Id="rId2" Type="http://schemas.openxmlformats.org/officeDocument/2006/relationships/notesSlide" Target="../notesSlides/notesSlide105.xml"/><Relationship Id="rId1" Type="http://schemas.openxmlformats.org/officeDocument/2006/relationships/slideLayout" Target="../slideLayouts/slideLayout34.xml"/><Relationship Id="rId6" Type="http://schemas.openxmlformats.org/officeDocument/2006/relationships/image" Target="../media/image100.jpeg"/><Relationship Id="rId5" Type="http://schemas.openxmlformats.org/officeDocument/2006/relationships/image" Target="../media/image97.jpeg"/><Relationship Id="rId4" Type="http://schemas.openxmlformats.org/officeDocument/2006/relationships/image" Target="../media/image98.jpeg"/></Relationships>
</file>

<file path=ppt/slides/_rels/slide10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3.png"/><Relationship Id="rId7" Type="http://schemas.openxmlformats.org/officeDocument/2006/relationships/image" Target="../media/image104.png"/><Relationship Id="rId2" Type="http://schemas.openxmlformats.org/officeDocument/2006/relationships/notesSlide" Target="../notesSlides/notesSlide106.xml"/><Relationship Id="rId1" Type="http://schemas.openxmlformats.org/officeDocument/2006/relationships/slideLayout" Target="../slideLayouts/slideLayout34.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2.xml"/><Relationship Id="rId4" Type="http://schemas.openxmlformats.org/officeDocument/2006/relationships/image" Target="../media/image108.png"/></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7.xml"/><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hyperlink" Target="https://twitter.com/PolioPoints" TargetMode="External"/><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hyperlink" Target="http://www.facebook.com/PolioPoints" TargetMode="External"/><Relationship Id="rId5" Type="http://schemas.openxmlformats.org/officeDocument/2006/relationships/hyperlink" Target="http://makingthepoint.org/" TargetMode="External"/><Relationship Id="rId4" Type="http://schemas.openxmlformats.org/officeDocument/2006/relationships/hyperlink" Target="mailto:poliopoints@gmail.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2.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86.emf"/></Relationships>
</file>

<file path=ppt/slides/_rels/slide1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3.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86.emf"/></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4.xml"/><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5.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86.emf"/></Relationships>
</file>

<file path=ppt/slides/_rels/slide1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6.xml"/><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7.xml"/><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8.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9.xml"/><Relationship Id="rId1" Type="http://schemas.openxmlformats.org/officeDocument/2006/relationships/slideLayout" Target="../slideLayouts/slideLayout1.xml"/><Relationship Id="rId5" Type="http://schemas.openxmlformats.org/officeDocument/2006/relationships/image" Target="../media/image121.jpg"/><Relationship Id="rId4" Type="http://schemas.openxmlformats.org/officeDocument/2006/relationships/image" Target="../media/image120.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hyperlink" Target="mailto:teaspoonsofchange@gmail.com"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vimeo.com/174213067" TargetMode="External"/><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81.xml"/></Relationships>
</file>

<file path=ppt/slides/_rels/slide133.xml.rels><?xml version="1.0" encoding="UTF-8" standalone="yes"?>
<Relationships xmlns="http://schemas.openxmlformats.org/package/2006/relationships"><Relationship Id="rId3" Type="http://schemas.openxmlformats.org/officeDocument/2006/relationships/hyperlink" Target="https://youtu.be/sZQ2RUFd54o" TargetMode="External"/><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hyperlink" Target="http://worldslargestlesson.globalgoals.org/" TargetMode="External"/><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4.xml"/><Relationship Id="rId1" Type="http://schemas.openxmlformats.org/officeDocument/2006/relationships/slideLayout" Target="../slideLayouts/slideLayout1.xml"/><Relationship Id="rId5" Type="http://schemas.openxmlformats.org/officeDocument/2006/relationships/hyperlink" Target="https://goo.gl/BwiWEY" TargetMode="External"/><Relationship Id="rId4" Type="http://schemas.openxmlformats.org/officeDocument/2006/relationships/hyperlink" Target="https://worldslargestlesson.globalgoals.org/FromWhereIStand/index.html"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1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hyperlink" Target="https://twitter.com/Theworldslesson" TargetMode="External"/><Relationship Id="rId2" Type="http://schemas.openxmlformats.org/officeDocument/2006/relationships/notesSlide" Target="../notesSlides/notesSlide140.xml"/><Relationship Id="rId1" Type="http://schemas.openxmlformats.org/officeDocument/2006/relationships/slideLayout" Target="../slideLayouts/slideLayout1.xml"/><Relationship Id="rId5" Type="http://schemas.openxmlformats.org/officeDocument/2006/relationships/hyperlink" Target="https://www.instagram.com/theworldslesson" TargetMode="External"/><Relationship Id="rId4" Type="http://schemas.openxmlformats.org/officeDocument/2006/relationships/hyperlink" Target="https://www.facebook.com/TheWorldsLargestLesson"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3.xml"/><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hyperlink" Target="mailto:teaspoonsofchange@gmail.com"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worldslargestlesson.globalgoals.org/" TargetMode="External"/><Relationship Id="rId7" Type="http://schemas.openxmlformats.org/officeDocument/2006/relationships/hyperlink" Target="http://www.unicef.org/" TargetMode="External"/><Relationship Id="rId2" Type="http://schemas.openxmlformats.org/officeDocument/2006/relationships/notesSlide" Target="../notesSlides/notesSlide146.xml"/><Relationship Id="rId1" Type="http://schemas.openxmlformats.org/officeDocument/2006/relationships/slideLayout" Target="../slideLayouts/slideLayout1.xml"/><Relationship Id="rId6" Type="http://schemas.openxmlformats.org/officeDocument/2006/relationships/hyperlink" Target="http://www.unwomen.org/" TargetMode="External"/><Relationship Id="rId5" Type="http://schemas.openxmlformats.org/officeDocument/2006/relationships/hyperlink" Target="http://www.heforshe.org/" TargetMode="External"/><Relationship Id="rId4" Type="http://schemas.openxmlformats.org/officeDocument/2006/relationships/hyperlink" Target="http://globalgoals.org/"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13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6.xml"/></Relationships>
</file>

<file path=ppt/slides/_rels/slide15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50.xml"/><Relationship Id="rId1" Type="http://schemas.openxmlformats.org/officeDocument/2006/relationships/slideLayout" Target="../slideLayouts/slideLayout36.xml"/></Relationships>
</file>

<file path=ppt/slides/_rels/slide1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1.xml"/><Relationship Id="rId1" Type="http://schemas.openxmlformats.org/officeDocument/2006/relationships/slideLayout" Target="../slideLayouts/slideLayout3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6.xml"/></Relationships>
</file>

<file path=ppt/slides/_rels/slide154.xml.rels><?xml version="1.0" encoding="UTF-8" standalone="yes"?>
<Relationships xmlns="http://schemas.openxmlformats.org/package/2006/relationships"><Relationship Id="rId3" Type="http://schemas.openxmlformats.org/officeDocument/2006/relationships/hyperlink" Target="https://drive.google.com/open?id=0ByVSBr9gSeeCOEJFU3FWOVpOaVk&amp;authuser=0" TargetMode="External"/><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5.xml"/><Relationship Id="rId1" Type="http://schemas.openxmlformats.org/officeDocument/2006/relationships/slideLayout" Target="../slideLayouts/slideLayout34.xml"/></Relationships>
</file>

<file path=ppt/slides/_rels/slide1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6.xml"/><Relationship Id="rId1" Type="http://schemas.openxmlformats.org/officeDocument/2006/relationships/slideLayout" Target="../slideLayouts/slideLayout34.xml"/></Relationships>
</file>

<file path=ppt/slides/_rels/slide1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7.xml"/><Relationship Id="rId1" Type="http://schemas.openxmlformats.org/officeDocument/2006/relationships/slideLayout" Target="../slideLayouts/slideLayout34.xml"/></Relationships>
</file>

<file path=ppt/slides/_rels/slide15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58.xml"/><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png"/></Relationships>
</file>

<file path=ppt/slides/_rels/slide16.xml.rels><?xml version="1.0" encoding="UTF-8" standalone="yes"?>
<Relationships xmlns="http://schemas.openxmlformats.org/package/2006/relationships"><Relationship Id="rId8" Type="http://schemas.openxmlformats.org/officeDocument/2006/relationships/image" Target="../media/image17.tif"/><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tif"/><Relationship Id="rId15" Type="http://schemas.openxmlformats.org/officeDocument/2006/relationships/image" Target="../media/image24.jp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jpeg"/></Relationships>
</file>

<file path=ppt/slides/_rels/slide160.xml.rels><?xml version="1.0" encoding="UTF-8" standalone="yes"?>
<Relationships xmlns="http://schemas.openxmlformats.org/package/2006/relationships"><Relationship Id="rId8" Type="http://schemas.openxmlformats.org/officeDocument/2006/relationships/hyperlink" Target="http://giveafork.com.au/" TargetMode="External"/><Relationship Id="rId3" Type="http://schemas.openxmlformats.org/officeDocument/2006/relationships/image" Target="../media/image148.png"/><Relationship Id="rId7" Type="http://schemas.openxmlformats.org/officeDocument/2006/relationships/hyperlink" Target="http://www.sustainabletable.org.au/" TargetMode="External"/><Relationship Id="rId2" Type="http://schemas.openxmlformats.org/officeDocument/2006/relationships/notesSlide" Target="../notesSlides/notesSlide159.xml"/><Relationship Id="rId1" Type="http://schemas.openxmlformats.org/officeDocument/2006/relationships/slideLayout" Target="../slideLayouts/slideLayout34.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61.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60.xml"/><Relationship Id="rId1" Type="http://schemas.openxmlformats.org/officeDocument/2006/relationships/slideLayout" Target="../slideLayouts/slideLayout37.xml"/><Relationship Id="rId4" Type="http://schemas.openxmlformats.org/officeDocument/2006/relationships/image" Target="../media/image153.jpeg"/></Relationships>
</file>

<file path=ppt/slides/_rels/slide16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2.xml"/><Relationship Id="rId1" Type="http://schemas.openxmlformats.org/officeDocument/2006/relationships/slideLayout" Target="../slideLayouts/slideLayout1.xml"/><Relationship Id="rId4" Type="http://schemas.openxmlformats.org/officeDocument/2006/relationships/hyperlink" Target="http://www.effectivealtruism.org/"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s://www.givingwhatwecan.org/" TargetMode="External"/><Relationship Id="rId2" Type="http://schemas.openxmlformats.org/officeDocument/2006/relationships/notesSlide" Target="../notesSlides/notesSlide163.xml"/><Relationship Id="rId1" Type="http://schemas.openxmlformats.org/officeDocument/2006/relationships/slideLayout" Target="../slideLayouts/slideLayout1.xml"/><Relationship Id="rId5" Type="http://schemas.openxmlformats.org/officeDocument/2006/relationships/image" Target="../media/image157.jpg"/><Relationship Id="rId4" Type="http://schemas.openxmlformats.org/officeDocument/2006/relationships/image" Target="../media/image156.jpg"/></Relationships>
</file>

<file path=ppt/slides/_rels/slide1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9.xml"/><Relationship Id="rId1" Type="http://schemas.openxmlformats.org/officeDocument/2006/relationships/slideLayout" Target="../slideLayouts/slideLayout35.xml"/><Relationship Id="rId4" Type="http://schemas.openxmlformats.org/officeDocument/2006/relationships/image" Target="../media/image164.png"/></Relationships>
</file>

<file path=ppt/slides/_rels/slide1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0.xml"/><Relationship Id="rId1" Type="http://schemas.openxmlformats.org/officeDocument/2006/relationships/slideLayout" Target="../slideLayouts/slideLayout34.xml"/></Relationships>
</file>

<file path=ppt/slides/_rels/slide1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1.xml"/><Relationship Id="rId1" Type="http://schemas.openxmlformats.org/officeDocument/2006/relationships/slideLayout" Target="../slideLayouts/slideLayout34.xml"/></Relationships>
</file>

<file path=ppt/slides/_rels/slide1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2.xml"/><Relationship Id="rId1" Type="http://schemas.openxmlformats.org/officeDocument/2006/relationships/slideLayout" Target="../slideLayouts/slideLayout34.xml"/><Relationship Id="rId4" Type="http://schemas.openxmlformats.org/officeDocument/2006/relationships/image" Target="../media/image147.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4.xml"/></Relationships>
</file>

<file path=ppt/slides/_rels/slide176.xml.rels><?xml version="1.0" encoding="UTF-8" standalone="yes"?>
<Relationships xmlns="http://schemas.openxmlformats.org/package/2006/relationships"><Relationship Id="rId3" Type="http://schemas.openxmlformats.org/officeDocument/2006/relationships/hyperlink" Target="https://youtu.be/ZXsQAXx_ao0" TargetMode="External"/><Relationship Id="rId2" Type="http://schemas.openxmlformats.org/officeDocument/2006/relationships/notesSlide" Target="../notesSlides/notesSlide175.xml"/><Relationship Id="rId1" Type="http://schemas.openxmlformats.org/officeDocument/2006/relationships/slideLayout" Target="../slideLayouts/slideLayout34.xml"/></Relationships>
</file>

<file path=ppt/slides/_rels/slide17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6.xml"/><Relationship Id="rId1" Type="http://schemas.openxmlformats.org/officeDocument/2006/relationships/slideLayout" Target="../slideLayouts/slideLayout34.xml"/></Relationships>
</file>

<file path=ppt/slides/_rels/slide17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7.xml"/><Relationship Id="rId1" Type="http://schemas.openxmlformats.org/officeDocument/2006/relationships/slideLayout" Target="../slideLayouts/slideLayout34.xml"/></Relationships>
</file>

<file path=ppt/slides/_rels/slide17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8.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179.xml"/><Relationship Id="rId1" Type="http://schemas.openxmlformats.org/officeDocument/2006/relationships/slideLayout" Target="../slideLayouts/slideLayout3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4.xml"/></Relationships>
</file>

<file path=ppt/slides/_rels/slide18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2.xml"/><Relationship Id="rId1" Type="http://schemas.openxmlformats.org/officeDocument/2006/relationships/slideLayout" Target="../slideLayouts/slideLayout34.xml"/></Relationships>
</file>

<file path=ppt/slides/_rels/slide184.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183.xml"/><Relationship Id="rId1" Type="http://schemas.openxmlformats.org/officeDocument/2006/relationships/slideLayout" Target="../slideLayouts/slideLayout34.xml"/></Relationships>
</file>

<file path=ppt/slides/_rels/slide18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4.xml"/><Relationship Id="rId1" Type="http://schemas.openxmlformats.org/officeDocument/2006/relationships/slideLayout" Target="../slideLayouts/slideLayout34.xml"/></Relationships>
</file>

<file path=ppt/slides/_rels/slide1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85.xml"/><Relationship Id="rId1" Type="http://schemas.openxmlformats.org/officeDocument/2006/relationships/slideLayout" Target="../slideLayouts/slideLayout34.xml"/></Relationships>
</file>

<file path=ppt/slides/_rels/slide1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6.xml"/><Relationship Id="rId1" Type="http://schemas.openxmlformats.org/officeDocument/2006/relationships/slideLayout" Target="../slideLayouts/slideLayout34.xml"/></Relationships>
</file>

<file path=ppt/slides/_rels/slide18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7.xml"/><Relationship Id="rId1" Type="http://schemas.openxmlformats.org/officeDocument/2006/relationships/slideLayout" Target="../slideLayouts/slideLayout34.xml"/></Relationships>
</file>

<file path=ppt/slides/_rels/slide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8.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1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1.xml"/><Relationship Id="rId1" Type="http://schemas.openxmlformats.org/officeDocument/2006/relationships/slideLayout" Target="../slideLayouts/slideLayout35.xml"/></Relationships>
</file>

<file path=ppt/slides/_rels/slide1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4.xml"/><Relationship Id="rId1" Type="http://schemas.openxmlformats.org/officeDocument/2006/relationships/slideLayout" Target="../slideLayouts/slideLayout34.xml"/></Relationships>
</file>

<file path=ppt/slides/_rels/slide19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hyperlink" Target="mailto:teaspoonsofchange@gmail.com" TargetMode="External"/><Relationship Id="rId7" Type="http://schemas.openxmlformats.org/officeDocument/2006/relationships/image" Target="../media/image179.png"/><Relationship Id="rId2" Type="http://schemas.openxmlformats.org/officeDocument/2006/relationships/notesSlide" Target="../notesSlides/notesSlide195.xml"/><Relationship Id="rId1" Type="http://schemas.openxmlformats.org/officeDocument/2006/relationships/slideLayout" Target="../slideLayouts/slideLayout4.xml"/><Relationship Id="rId6" Type="http://schemas.openxmlformats.org/officeDocument/2006/relationships/hyperlink" Target="http://teaspoonsofchange.org/" TargetMode="External"/><Relationship Id="rId5" Type="http://schemas.openxmlformats.org/officeDocument/2006/relationships/hyperlink" Target="https://www.facebook.com/teaspoonsofchange" TargetMode="External"/><Relationship Id="rId10" Type="http://schemas.openxmlformats.org/officeDocument/2006/relationships/image" Target="../media/image7.png"/><Relationship Id="rId4" Type="http://schemas.openxmlformats.org/officeDocument/2006/relationships/hyperlink" Target="https://twitter.com/Tspoonsofchange" TargetMode="External"/><Relationship Id="rId9" Type="http://schemas.openxmlformats.org/officeDocument/2006/relationships/image" Target="../media/image181.jpe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hyperlink" Target="https://vimeo.com/138852758"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jpeg"/><Relationship Id="rId3" Type="http://schemas.openxmlformats.org/officeDocument/2006/relationships/image" Target="../media/image13.jpeg"/><Relationship Id="rId7" Type="http://schemas.openxmlformats.org/officeDocument/2006/relationships/image" Target="../media/image19.jpeg"/><Relationship Id="rId12" Type="http://schemas.openxmlformats.org/officeDocument/2006/relationships/image" Target="../media/image34.jpeg"/><Relationship Id="rId17" Type="http://schemas.openxmlformats.org/officeDocument/2006/relationships/image" Target="../media/image36.png"/><Relationship Id="rId2" Type="http://schemas.openxmlformats.org/officeDocument/2006/relationships/notesSlide" Target="../notesSlides/notesSlide29.xml"/><Relationship Id="rId16" Type="http://schemas.openxmlformats.org/officeDocument/2006/relationships/image" Target="../media/image7.png"/><Relationship Id="rId1" Type="http://schemas.openxmlformats.org/officeDocument/2006/relationships/slideLayout" Target="../slideLayouts/slideLayout34.xml"/><Relationship Id="rId6" Type="http://schemas.openxmlformats.org/officeDocument/2006/relationships/image" Target="../media/image17.tif"/><Relationship Id="rId11" Type="http://schemas.openxmlformats.org/officeDocument/2006/relationships/image" Target="../media/image24.jp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33.jpeg"/><Relationship Id="rId4" Type="http://schemas.openxmlformats.org/officeDocument/2006/relationships/image" Target="../media/image30.jpg"/><Relationship Id="rId9" Type="http://schemas.openxmlformats.org/officeDocument/2006/relationships/image" Target="../media/image32.jpe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140567572"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4.xml"/><Relationship Id="rId5" Type="http://schemas.openxmlformats.org/officeDocument/2006/relationships/image" Target="../media/image37.png"/><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user/UNICEFoneminutesjr" TargetMode="External"/><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34.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34.xml"/><Relationship Id="rId5" Type="http://schemas.openxmlformats.org/officeDocument/2006/relationships/comments" Target="../comments/comment1.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hyperlink" Target="https://vimeo.com/178464378"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QwzAivjX7V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34.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NH31lPYT1J4"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3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gif"/></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35.xml"/><Relationship Id="rId4" Type="http://schemas.openxmlformats.org/officeDocument/2006/relationships/image" Target="../media/image61.jpeg"/></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76.xml"/><Relationship Id="rId1" Type="http://schemas.openxmlformats.org/officeDocument/2006/relationships/slideLayout" Target="../slideLayouts/slideLayout34.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3.xml"/><Relationship Id="rId1" Type="http://schemas.openxmlformats.org/officeDocument/2006/relationships/slideLayout" Target="../slideLayouts/slideLayout34.xml"/><Relationship Id="rId4" Type="http://schemas.openxmlformats.org/officeDocument/2006/relationships/image" Target="../media/image78.jpeg"/></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34.xml"/><Relationship Id="rId5" Type="http://schemas.openxmlformats.org/officeDocument/2006/relationships/image" Target="../media/image80.jpeg"/><Relationship Id="rId4" Type="http://schemas.openxmlformats.org/officeDocument/2006/relationships/image" Target="../media/image79.jpeg"/></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3" Type="http://schemas.openxmlformats.org/officeDocument/2006/relationships/hyperlink" Target="https://youtu.be/IGMW6YWjMxw" TargetMode="External"/><Relationship Id="rId2" Type="http://schemas.openxmlformats.org/officeDocument/2006/relationships/notesSlide" Target="../notesSlides/notesSlide86.xml"/><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7.xml"/><Relationship Id="rId1" Type="http://schemas.openxmlformats.org/officeDocument/2006/relationships/slideLayout" Target="../slideLayouts/slideLayout34.xml"/><Relationship Id="rId4" Type="http://schemas.openxmlformats.org/officeDocument/2006/relationships/image" Target="../media/image81.png"/></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8.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9.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0.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86.emf"/></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2.xml"/><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3.xml"/><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4.xml"/><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0.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7.xml"/><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9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1" y="369277"/>
            <a:ext cx="12974578" cy="6576646"/>
          </a:xfrm>
          <a:prstGeom prst="rect">
            <a:avLst/>
          </a:prstGeom>
        </p:spPr>
      </p:pic>
    </p:spTree>
    <p:extLst>
      <p:ext uri="{BB962C8B-B14F-4D97-AF65-F5344CB8AC3E}">
        <p14:creationId xmlns:p14="http://schemas.microsoft.com/office/powerpoint/2010/main" val="154424271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999892" y="387808"/>
            <a:ext cx="11005015" cy="50270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8000" b="1" dirty="0" smtClean="0"/>
              <a:t>Discuss with your handshake partner what you think is a global citizen… </a:t>
            </a:r>
            <a:endParaRPr kumimoji="0" lang="en-AU" sz="8000" b="0" i="0" u="none" strike="noStrike" cap="none" spc="0" normalizeH="0" baseline="0" dirty="0">
              <a:ln>
                <a:noFill/>
              </a:ln>
              <a:solidFill>
                <a:srgbClr val="000000"/>
              </a:solidFill>
              <a:effectLst/>
              <a:uFillTx/>
              <a:sym typeface="Helvetic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Tree>
    <p:extLst>
      <p:ext uri="{BB962C8B-B14F-4D97-AF65-F5344CB8AC3E}">
        <p14:creationId xmlns:p14="http://schemas.microsoft.com/office/powerpoint/2010/main" val="1801226446"/>
      </p:ext>
    </p:extLst>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65" y="224931"/>
            <a:ext cx="12371671" cy="6865341"/>
          </a:xfrm>
          <a:prstGeom prst="rect">
            <a:avLst/>
          </a:prstGeom>
        </p:spPr>
      </p:pic>
    </p:spTree>
    <p:extLst>
      <p:ext uri="{BB962C8B-B14F-4D97-AF65-F5344CB8AC3E}">
        <p14:creationId xmlns:p14="http://schemas.microsoft.com/office/powerpoint/2010/main" val="2344399439"/>
      </p:ext>
    </p:extLst>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Drop 7.jpg"/>
          <p:cNvPicPr>
            <a:picLocks noChangeAspect="1"/>
          </p:cNvPicPr>
          <p:nvPr/>
        </p:nvPicPr>
        <p:blipFill rotWithShape="1">
          <a:blip r:embed="rId3" cstate="print">
            <a:extLst>
              <a:ext uri="{28A0092B-C50C-407E-A947-70E740481C1C}">
                <a14:useLocalDpi xmlns:a14="http://schemas.microsoft.com/office/drawing/2010/main" val="0"/>
              </a:ext>
            </a:extLst>
          </a:blip>
          <a:srcRect t="2143"/>
          <a:stretch/>
        </p:blipFill>
        <p:spPr>
          <a:xfrm>
            <a:off x="4" y="-1169231"/>
            <a:ext cx="13004800" cy="8484083"/>
          </a:xfrm>
          <a:prstGeom prst="rect">
            <a:avLst/>
          </a:prstGeom>
          <a:ln w="12700">
            <a:miter lim="400000"/>
          </a:ln>
        </p:spPr>
      </p:pic>
      <p:sp>
        <p:nvSpPr>
          <p:cNvPr id="164" name="Shape 164"/>
          <p:cNvSpPr>
            <a:spLocks noGrp="1"/>
          </p:cNvSpPr>
          <p:nvPr>
            <p:ph type="title"/>
          </p:nvPr>
        </p:nvSpPr>
        <p:spPr>
          <a:xfrm>
            <a:off x="532376" y="1625250"/>
            <a:ext cx="11940055" cy="1095273"/>
          </a:xfrm>
          <a:prstGeom prst="rect">
            <a:avLst/>
          </a:prstGeom>
        </p:spPr>
        <p:txBody>
          <a:bodyPr>
            <a:noAutofit/>
          </a:bodyPr>
          <a:lstStyle/>
          <a:p>
            <a:pPr lvl="0">
              <a:defRPr sz="1800" cap="none" spc="0">
                <a:solidFill>
                  <a:srgbClr val="000000"/>
                </a:solidFill>
              </a:defRPr>
            </a:pPr>
            <a:r>
              <a:rPr lang="en-AU" sz="6350" b="1" cap="all" spc="744" dirty="0">
                <a:solidFill>
                  <a:srgbClr val="FFFFFF"/>
                </a:solidFill>
              </a:rPr>
              <a:t>WHAT ARE Polio Points?</a:t>
            </a:r>
            <a:endParaRPr sz="6350" b="1" cap="all" spc="744" dirty="0">
              <a:solidFill>
                <a:srgbClr val="FFFFFF"/>
              </a:solidFill>
            </a:endParaRPr>
          </a:p>
        </p:txBody>
      </p:sp>
    </p:spTree>
    <p:extLst>
      <p:ext uri="{BB962C8B-B14F-4D97-AF65-F5344CB8AC3E}">
        <p14:creationId xmlns:p14="http://schemas.microsoft.com/office/powerpoint/2010/main" val="1359418113"/>
      </p:ext>
    </p:extLst>
  </p:cSld>
  <p:clrMapOvr>
    <a:masterClrMapping/>
  </p:clrMapOvr>
  <p:transition spd="slow">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8126" y="4927819"/>
            <a:ext cx="3862225" cy="2181598"/>
          </a:xfrm>
          <a:prstGeom prst="rect">
            <a:avLst/>
          </a:prstGeom>
        </p:spPr>
      </p:pic>
      <p:sp>
        <p:nvSpPr>
          <p:cNvPr id="3" name="TextBox 2"/>
          <p:cNvSpPr txBox="1"/>
          <p:nvPr/>
        </p:nvSpPr>
        <p:spPr>
          <a:xfrm>
            <a:off x="405351" y="2055006"/>
            <a:ext cx="12194099" cy="4401205"/>
          </a:xfrm>
          <a:prstGeom prst="rect">
            <a:avLst/>
          </a:prstGeom>
          <a:noFill/>
        </p:spPr>
        <p:txBody>
          <a:bodyPr wrap="square" rtlCol="0">
            <a:spAutoFit/>
          </a:bodyPr>
          <a:lstStyle/>
          <a:p>
            <a:pPr marL="604876" indent="-604876">
              <a:buFont typeface="Arial" panose="020B0604020202020204" pitchFamily="34" charset="0"/>
              <a:buChar char="•"/>
            </a:pPr>
            <a:r>
              <a:rPr lang="en-AU" sz="4000" dirty="0">
                <a:latin typeface="Arial" panose="020B0604020202020204" pitchFamily="34" charset="0"/>
                <a:cs typeface="Arial" panose="020B0604020202020204" pitchFamily="34" charset="0"/>
              </a:rPr>
              <a:t>Matching local actions with donations having global impacts</a:t>
            </a:r>
          </a:p>
          <a:p>
            <a:pPr marL="604876" indent="-604876">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a:p>
            <a:pPr marL="604876" indent="-604876">
              <a:buFont typeface="Arial" panose="020B0604020202020204" pitchFamily="34" charset="0"/>
              <a:buChar char="•"/>
            </a:pPr>
            <a:r>
              <a:rPr lang="en-AU" sz="4000" dirty="0">
                <a:latin typeface="Arial" panose="020B0604020202020204" pitchFamily="34" charset="0"/>
                <a:cs typeface="Arial" panose="020B0604020202020204" pitchFamily="34" charset="0"/>
              </a:rPr>
              <a:t>Adding value to donations, giving them a local context and doubling the impact</a:t>
            </a:r>
          </a:p>
          <a:p>
            <a:pPr marL="604876" indent="-604876">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a:p>
            <a:pPr marL="604876" indent="-604876">
              <a:buFont typeface="Arial" panose="020B0604020202020204" pitchFamily="34" charset="0"/>
              <a:buChar char="•"/>
            </a:pPr>
            <a:r>
              <a:rPr lang="en-AU" sz="4000" dirty="0">
                <a:latin typeface="Arial" panose="020B0604020202020204" pitchFamily="34" charset="0"/>
                <a:cs typeface="Arial" panose="020B0604020202020204" pitchFamily="34" charset="0"/>
              </a:rPr>
              <a:t>Acting locally impacting globally</a:t>
            </a:r>
          </a:p>
        </p:txBody>
      </p:sp>
      <p:sp>
        <p:nvSpPr>
          <p:cNvPr id="4" name="Rectangle 3"/>
          <p:cNvSpPr/>
          <p:nvPr/>
        </p:nvSpPr>
        <p:spPr>
          <a:xfrm>
            <a:off x="405351" y="800675"/>
            <a:ext cx="12194099" cy="769441"/>
          </a:xfrm>
          <a:prstGeom prst="rect">
            <a:avLst/>
          </a:prstGeom>
        </p:spPr>
        <p:txBody>
          <a:bodyPr wrap="square">
            <a:spAutoFit/>
          </a:bodyPr>
          <a:lstStyle/>
          <a:p>
            <a:r>
              <a:rPr lang="en-AU" sz="4400" b="1" dirty="0">
                <a:latin typeface="Arial" panose="020B0604020202020204" pitchFamily="34" charset="0"/>
                <a:cs typeface="Arial" panose="020B0604020202020204" pitchFamily="34" charset="0"/>
              </a:rPr>
              <a:t>Polio Points is an </a:t>
            </a:r>
            <a:r>
              <a:rPr lang="en-AU"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award</a:t>
            </a:r>
            <a:r>
              <a:rPr lang="en-AU" sz="4400" b="1" dirty="0">
                <a:latin typeface="Arial" panose="020B0604020202020204" pitchFamily="34" charset="0"/>
                <a:cs typeface="Arial" panose="020B0604020202020204" pitchFamily="34" charset="0"/>
              </a:rPr>
              <a:t> and </a:t>
            </a:r>
            <a:r>
              <a:rPr lang="en-AU"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reward</a:t>
            </a:r>
            <a:r>
              <a:rPr lang="en-AU" sz="4400" b="1" dirty="0">
                <a:latin typeface="Arial" panose="020B0604020202020204" pitchFamily="34" charset="0"/>
                <a:cs typeface="Arial" panose="020B0604020202020204" pitchFamily="34" charset="0"/>
              </a:rPr>
              <a:t> system:</a:t>
            </a:r>
          </a:p>
        </p:txBody>
      </p:sp>
    </p:spTree>
    <p:extLst>
      <p:ext uri="{BB962C8B-B14F-4D97-AF65-F5344CB8AC3E}">
        <p14:creationId xmlns:p14="http://schemas.microsoft.com/office/powerpoint/2010/main" val="36232162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84" y="1250478"/>
            <a:ext cx="12342432" cy="4814243"/>
          </a:xfrm>
          <a:prstGeom prst="rect">
            <a:avLst/>
          </a:prstGeom>
        </p:spPr>
      </p:pic>
    </p:spTree>
    <p:extLst>
      <p:ext uri="{BB962C8B-B14F-4D97-AF65-F5344CB8AC3E}">
        <p14:creationId xmlns:p14="http://schemas.microsoft.com/office/powerpoint/2010/main" val="931727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lio Points Step 1.jpg"/>
          <p:cNvPicPr>
            <a:picLocks noChangeAspect="1"/>
          </p:cNvPicPr>
          <p:nvPr/>
        </p:nvPicPr>
        <p:blipFill>
          <a:blip r:embed="rId3" cstate="print"/>
          <a:stretch>
            <a:fillRect/>
          </a:stretch>
        </p:blipFill>
        <p:spPr>
          <a:xfrm>
            <a:off x="774277" y="355032"/>
            <a:ext cx="3302568" cy="3302568"/>
          </a:xfrm>
          <a:prstGeom prst="rect">
            <a:avLst/>
          </a:prstGeom>
        </p:spPr>
      </p:pic>
      <p:pic>
        <p:nvPicPr>
          <p:cNvPr id="4" name="Picture 3" descr="Polio Points Step 2.jpg"/>
          <p:cNvPicPr>
            <a:picLocks noChangeAspect="1"/>
          </p:cNvPicPr>
          <p:nvPr/>
        </p:nvPicPr>
        <p:blipFill>
          <a:blip r:embed="rId4" cstate="print"/>
          <a:stretch>
            <a:fillRect/>
          </a:stretch>
        </p:blipFill>
        <p:spPr>
          <a:xfrm>
            <a:off x="4851120" y="1879294"/>
            <a:ext cx="3302568" cy="3302568"/>
          </a:xfrm>
          <a:prstGeom prst="rect">
            <a:avLst/>
          </a:prstGeom>
        </p:spPr>
      </p:pic>
      <p:pic>
        <p:nvPicPr>
          <p:cNvPr id="5" name="Picture 4" descr="Polio Points Step 3.jpg"/>
          <p:cNvPicPr>
            <a:picLocks noChangeAspect="1"/>
          </p:cNvPicPr>
          <p:nvPr/>
        </p:nvPicPr>
        <p:blipFill>
          <a:blip r:embed="rId5" cstate="print"/>
          <a:stretch>
            <a:fillRect/>
          </a:stretch>
        </p:blipFill>
        <p:spPr>
          <a:xfrm>
            <a:off x="8927963" y="3403557"/>
            <a:ext cx="3302568" cy="3302568"/>
          </a:xfrm>
          <a:prstGeom prst="rect">
            <a:avLst/>
          </a:prstGeom>
        </p:spPr>
      </p:pic>
      <p:sp>
        <p:nvSpPr>
          <p:cNvPr id="7" name="Bent-Up Arrow 6"/>
          <p:cNvSpPr/>
          <p:nvPr/>
        </p:nvSpPr>
        <p:spPr>
          <a:xfrm rot="5400000">
            <a:off x="2680800" y="3747433"/>
            <a:ext cx="631116" cy="1467624"/>
          </a:xfrm>
          <a:prstGeom prst="bentUpArrow">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234"/>
          </a:p>
        </p:txBody>
      </p:sp>
      <p:sp>
        <p:nvSpPr>
          <p:cNvPr id="8" name="Bent-Up Arrow 7"/>
          <p:cNvSpPr/>
          <p:nvPr/>
        </p:nvSpPr>
        <p:spPr>
          <a:xfrm rot="5400000">
            <a:off x="6832525" y="5271696"/>
            <a:ext cx="631116" cy="1467624"/>
          </a:xfrm>
          <a:prstGeom prst="bentUpArrow">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234"/>
          </a:p>
        </p:txBody>
      </p:sp>
      <p:sp>
        <p:nvSpPr>
          <p:cNvPr id="2" name="TextBox 1"/>
          <p:cNvSpPr txBox="1"/>
          <p:nvPr/>
        </p:nvSpPr>
        <p:spPr>
          <a:xfrm>
            <a:off x="263256" y="3884037"/>
            <a:ext cx="1794081" cy="961032"/>
          </a:xfrm>
          <a:prstGeom prst="rect">
            <a:avLst/>
          </a:prstGeom>
          <a:noFill/>
        </p:spPr>
        <p:txBody>
          <a:bodyPr wrap="none" rtlCol="0">
            <a:spAutoFit/>
          </a:bodyPr>
          <a:lstStyle/>
          <a:p>
            <a:r>
              <a:rPr lang="en-AU" sz="5645" b="1" dirty="0">
                <a:effectLst>
                  <a:outerShdw blurRad="38100" dist="38100" dir="2700000" algn="tl">
                    <a:srgbClr val="000000">
                      <a:alpha val="43137"/>
                    </a:srgbClr>
                  </a:outerShdw>
                </a:effectLst>
              </a:rPr>
              <a:t>Earn</a:t>
            </a:r>
          </a:p>
        </p:txBody>
      </p:sp>
      <p:sp>
        <p:nvSpPr>
          <p:cNvPr id="9" name="TextBox 8"/>
          <p:cNvSpPr txBox="1"/>
          <p:nvPr/>
        </p:nvSpPr>
        <p:spPr>
          <a:xfrm>
            <a:off x="3483715" y="5408300"/>
            <a:ext cx="2799164" cy="961032"/>
          </a:xfrm>
          <a:prstGeom prst="rect">
            <a:avLst/>
          </a:prstGeom>
          <a:noFill/>
        </p:spPr>
        <p:txBody>
          <a:bodyPr wrap="none" rtlCol="0">
            <a:spAutoFit/>
          </a:bodyPr>
          <a:lstStyle/>
          <a:p>
            <a:r>
              <a:rPr lang="en-AU" sz="5645" b="1" dirty="0">
                <a:effectLst>
                  <a:outerShdw blurRad="38100" dist="38100" dir="2700000" algn="tl">
                    <a:srgbClr val="000000">
                      <a:alpha val="43137"/>
                    </a:srgbClr>
                  </a:outerShdw>
                </a:effectLst>
              </a:rPr>
              <a:t>Reward</a:t>
            </a:r>
          </a:p>
        </p:txBody>
      </p:sp>
      <p:sp>
        <p:nvSpPr>
          <p:cNvPr id="10" name="TextBox 9"/>
          <p:cNvSpPr txBox="1"/>
          <p:nvPr/>
        </p:nvSpPr>
        <p:spPr>
          <a:xfrm>
            <a:off x="8633022" y="217761"/>
            <a:ext cx="3892449" cy="2698431"/>
          </a:xfrm>
          <a:prstGeom prst="rect">
            <a:avLst/>
          </a:prstGeom>
          <a:noFill/>
        </p:spPr>
        <p:txBody>
          <a:bodyPr wrap="square" rtlCol="0">
            <a:spAutoFit/>
          </a:bodyPr>
          <a:lstStyle/>
          <a:p>
            <a:pPr algn="ctr"/>
            <a:r>
              <a:rPr lang="en-AU" sz="5645" b="1" dirty="0">
                <a:effectLst>
                  <a:outerShdw blurRad="38100" dist="38100" dir="2700000" algn="tl">
                    <a:srgbClr val="000000">
                      <a:alpha val="43137"/>
                    </a:srgbClr>
                  </a:outerShdw>
                </a:effectLst>
              </a:rPr>
              <a:t>Save a child from polio</a:t>
            </a:r>
          </a:p>
        </p:txBody>
      </p:sp>
    </p:spTree>
    <p:extLst>
      <p:ext uri="{BB962C8B-B14F-4D97-AF65-F5344CB8AC3E}">
        <p14:creationId xmlns:p14="http://schemas.microsoft.com/office/powerpoint/2010/main" val="1106844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lio Points Step 3.jpg"/>
          <p:cNvPicPr/>
          <p:nvPr/>
        </p:nvPicPr>
        <p:blipFill>
          <a:blip r:embed="rId3" cstate="print"/>
          <a:stretch>
            <a:fillRect/>
          </a:stretch>
        </p:blipFill>
        <p:spPr>
          <a:xfrm>
            <a:off x="405352" y="4929131"/>
            <a:ext cx="2251477" cy="2285081"/>
          </a:xfrm>
          <a:prstGeom prst="rect">
            <a:avLst/>
          </a:prstGeom>
        </p:spPr>
      </p:pic>
      <p:pic>
        <p:nvPicPr>
          <p:cNvPr id="7" name="Picture 6" descr="Polio Points Step 2.jpg"/>
          <p:cNvPicPr/>
          <p:nvPr/>
        </p:nvPicPr>
        <p:blipFill>
          <a:blip r:embed="rId4" cstate="print"/>
          <a:stretch>
            <a:fillRect/>
          </a:stretch>
        </p:blipFill>
        <p:spPr>
          <a:xfrm>
            <a:off x="405352" y="2515060"/>
            <a:ext cx="2251477" cy="2285081"/>
          </a:xfrm>
          <a:prstGeom prst="rect">
            <a:avLst/>
          </a:prstGeom>
        </p:spPr>
      </p:pic>
      <p:pic>
        <p:nvPicPr>
          <p:cNvPr id="8" name="Picture 7" descr="Polio Points Step 1.jpg"/>
          <p:cNvPicPr/>
          <p:nvPr/>
        </p:nvPicPr>
        <p:blipFill>
          <a:blip r:embed="rId5" cstate="print"/>
          <a:stretch>
            <a:fillRect/>
          </a:stretch>
        </p:blipFill>
        <p:spPr>
          <a:xfrm>
            <a:off x="405352" y="100988"/>
            <a:ext cx="2251477" cy="2285081"/>
          </a:xfrm>
          <a:prstGeom prst="rect">
            <a:avLst/>
          </a:prstGeom>
        </p:spPr>
      </p:pic>
      <p:sp>
        <p:nvSpPr>
          <p:cNvPr id="9" name="TextBox 8"/>
          <p:cNvSpPr txBox="1"/>
          <p:nvPr/>
        </p:nvSpPr>
        <p:spPr>
          <a:xfrm>
            <a:off x="2945788" y="178838"/>
            <a:ext cx="6859181" cy="1721049"/>
          </a:xfrm>
          <a:prstGeom prst="rect">
            <a:avLst/>
          </a:prstGeom>
          <a:noFill/>
        </p:spPr>
        <p:txBody>
          <a:bodyPr wrap="square" rtlCol="0">
            <a:spAutoFit/>
          </a:bodyPr>
          <a:lstStyle/>
          <a:p>
            <a:pPr algn="ctr"/>
            <a:r>
              <a:rPr lang="en-AU" sz="3528" dirty="0"/>
              <a:t>People do good deeds locally creating ‘Teaspoons of Change’ and are awarded Polio Points </a:t>
            </a:r>
          </a:p>
        </p:txBody>
      </p:sp>
      <p:sp>
        <p:nvSpPr>
          <p:cNvPr id="10" name="TextBox 9"/>
          <p:cNvSpPr txBox="1"/>
          <p:nvPr/>
        </p:nvSpPr>
        <p:spPr>
          <a:xfrm>
            <a:off x="2945788" y="2951809"/>
            <a:ext cx="6605137" cy="1178143"/>
          </a:xfrm>
          <a:prstGeom prst="rect">
            <a:avLst/>
          </a:prstGeom>
          <a:noFill/>
        </p:spPr>
        <p:txBody>
          <a:bodyPr wrap="square" rtlCol="0">
            <a:spAutoFit/>
          </a:bodyPr>
          <a:lstStyle/>
          <a:p>
            <a:pPr algn="ctr"/>
            <a:r>
              <a:rPr lang="en-AU" sz="3528" dirty="0"/>
              <a:t>Polio Points are matched with donations to polio eradication</a:t>
            </a:r>
          </a:p>
        </p:txBody>
      </p:sp>
      <p:sp>
        <p:nvSpPr>
          <p:cNvPr id="11" name="TextBox 10"/>
          <p:cNvSpPr txBox="1"/>
          <p:nvPr/>
        </p:nvSpPr>
        <p:spPr>
          <a:xfrm>
            <a:off x="2945788" y="5365881"/>
            <a:ext cx="7113224" cy="1178143"/>
          </a:xfrm>
          <a:prstGeom prst="rect">
            <a:avLst/>
          </a:prstGeom>
          <a:noFill/>
        </p:spPr>
        <p:txBody>
          <a:bodyPr wrap="square" rtlCol="0">
            <a:spAutoFit/>
          </a:bodyPr>
          <a:lstStyle/>
          <a:p>
            <a:pPr algn="ctr"/>
            <a:r>
              <a:rPr lang="en-AU" sz="3528" dirty="0"/>
              <a:t>A  vulnerable child receives 2 polio drops and is vaccinated</a:t>
            </a:r>
          </a:p>
        </p:txBody>
      </p:sp>
      <p:pic>
        <p:nvPicPr>
          <p:cNvPr id="12" name="Picture 11" descr="receiving drops.JPG"/>
          <p:cNvPicPr>
            <a:picLocks noChangeAspect="1"/>
          </p:cNvPicPr>
          <p:nvPr/>
        </p:nvPicPr>
        <p:blipFill>
          <a:blip r:embed="rId6" cstate="print"/>
          <a:stretch>
            <a:fillRect/>
          </a:stretch>
        </p:blipFill>
        <p:spPr>
          <a:xfrm>
            <a:off x="10059012" y="4950218"/>
            <a:ext cx="2540437" cy="2242908"/>
          </a:xfrm>
          <a:prstGeom prst="rect">
            <a:avLst/>
          </a:prstGeom>
        </p:spPr>
      </p:pic>
      <p:pic>
        <p:nvPicPr>
          <p:cNvPr id="13" name="Picture 12" descr="_DSC7335-17.jpg"/>
          <p:cNvPicPr>
            <a:picLocks noChangeAspect="1"/>
          </p:cNvPicPr>
          <p:nvPr/>
        </p:nvPicPr>
        <p:blipFill>
          <a:blip r:embed="rId7" cstate="print"/>
          <a:srcRect l="10310" r="6406"/>
          <a:stretch>
            <a:fillRect/>
          </a:stretch>
        </p:blipFill>
        <p:spPr>
          <a:xfrm>
            <a:off x="10059012" y="158198"/>
            <a:ext cx="2540437" cy="2170661"/>
          </a:xfrm>
          <a:prstGeom prst="rect">
            <a:avLst/>
          </a:prstGeom>
        </p:spPr>
      </p:pic>
      <p:sp>
        <p:nvSpPr>
          <p:cNvPr id="15" name="Right Arrow 14"/>
          <p:cNvSpPr/>
          <p:nvPr/>
        </p:nvSpPr>
        <p:spPr>
          <a:xfrm rot="5400000">
            <a:off x="6248357" y="4673775"/>
            <a:ext cx="508087" cy="5080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4234"/>
          </a:p>
        </p:txBody>
      </p:sp>
      <p:sp>
        <p:nvSpPr>
          <p:cNvPr id="18" name="Right Arrow 17"/>
          <p:cNvSpPr/>
          <p:nvPr/>
        </p:nvSpPr>
        <p:spPr>
          <a:xfrm rot="5400000">
            <a:off x="6248357" y="2387382"/>
            <a:ext cx="508087" cy="5080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4234"/>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6312" y="2827232"/>
            <a:ext cx="3065837" cy="1731754"/>
          </a:xfrm>
          <a:prstGeom prst="rect">
            <a:avLst/>
          </a:prstGeom>
        </p:spPr>
      </p:pic>
    </p:spTree>
    <p:extLst>
      <p:ext uri="{BB962C8B-B14F-4D97-AF65-F5344CB8AC3E}">
        <p14:creationId xmlns:p14="http://schemas.microsoft.com/office/powerpoint/2010/main" val="12695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1797" y="2641425"/>
            <a:ext cx="3521435" cy="2641077"/>
          </a:xfrm>
          <a:prstGeom prst="rect">
            <a:avLst/>
          </a:prstGeom>
        </p:spPr>
      </p:pic>
      <p:pic>
        <p:nvPicPr>
          <p:cNvPr id="3" name="Picture 2" descr="Polio Points Step 1.jpg"/>
          <p:cNvPicPr>
            <a:picLocks noChangeAspect="1"/>
          </p:cNvPicPr>
          <p:nvPr/>
        </p:nvPicPr>
        <p:blipFill>
          <a:blip r:embed="rId4" cstate="print"/>
          <a:stretch>
            <a:fillRect/>
          </a:stretch>
        </p:blipFill>
        <p:spPr>
          <a:xfrm>
            <a:off x="774276" y="355031"/>
            <a:ext cx="2286394" cy="2286394"/>
          </a:xfrm>
          <a:prstGeom prst="rect">
            <a:avLst/>
          </a:prstGeom>
        </p:spPr>
      </p:pic>
      <p:pic>
        <p:nvPicPr>
          <p:cNvPr id="4" name="Picture 3" descr="Polio Points Step 2.jpg"/>
          <p:cNvPicPr>
            <a:picLocks noChangeAspect="1"/>
          </p:cNvPicPr>
          <p:nvPr/>
        </p:nvPicPr>
        <p:blipFill>
          <a:blip r:embed="rId5" cstate="print"/>
          <a:stretch>
            <a:fillRect/>
          </a:stretch>
        </p:blipFill>
        <p:spPr>
          <a:xfrm>
            <a:off x="5285076" y="355031"/>
            <a:ext cx="2286394" cy="2286394"/>
          </a:xfrm>
          <a:prstGeom prst="rect">
            <a:avLst/>
          </a:prstGeom>
        </p:spPr>
      </p:pic>
      <p:pic>
        <p:nvPicPr>
          <p:cNvPr id="5" name="Picture 4" descr="Polio Points Step 3.jpg"/>
          <p:cNvPicPr>
            <a:picLocks noChangeAspect="1"/>
          </p:cNvPicPr>
          <p:nvPr/>
        </p:nvPicPr>
        <p:blipFill>
          <a:blip r:embed="rId6" cstate="print"/>
          <a:stretch>
            <a:fillRect/>
          </a:stretch>
        </p:blipFill>
        <p:spPr>
          <a:xfrm>
            <a:off x="9795879" y="345942"/>
            <a:ext cx="2295485" cy="2295485"/>
          </a:xfrm>
          <a:prstGeom prst="rect">
            <a:avLst/>
          </a:prstGeom>
        </p:spPr>
      </p:pic>
      <p:sp>
        <p:nvSpPr>
          <p:cNvPr id="7" name="Right Arrow 6"/>
          <p:cNvSpPr/>
          <p:nvPr/>
        </p:nvSpPr>
        <p:spPr>
          <a:xfrm>
            <a:off x="3927865" y="1503118"/>
            <a:ext cx="508087" cy="5080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4234"/>
          </a:p>
        </p:txBody>
      </p:sp>
      <p:sp>
        <p:nvSpPr>
          <p:cNvPr id="8" name="Right Arrow 7"/>
          <p:cNvSpPr/>
          <p:nvPr/>
        </p:nvSpPr>
        <p:spPr>
          <a:xfrm>
            <a:off x="8402457" y="1493681"/>
            <a:ext cx="508087" cy="5080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4234"/>
          </a:p>
        </p:txBody>
      </p:sp>
      <p:pic>
        <p:nvPicPr>
          <p:cNvPr id="10" name="Picture 9" descr="PolioPoints Logo-04.jpeg"/>
          <p:cNvPicPr>
            <a:picLocks noChangeAspect="1"/>
          </p:cNvPicPr>
          <p:nvPr/>
        </p:nvPicPr>
        <p:blipFill>
          <a:blip r:embed="rId7" cstate="print"/>
          <a:srcRect t="27057" b="24239"/>
          <a:stretch>
            <a:fillRect/>
          </a:stretch>
        </p:blipFill>
        <p:spPr>
          <a:xfrm>
            <a:off x="3961963" y="2849820"/>
            <a:ext cx="4694538" cy="2286394"/>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377" y="2018457"/>
            <a:ext cx="3671494" cy="3671494"/>
          </a:xfrm>
          <a:prstGeom prst="rect">
            <a:avLst/>
          </a:prstGeom>
        </p:spPr>
      </p:pic>
      <p:sp>
        <p:nvSpPr>
          <p:cNvPr id="11" name="TextBox 10"/>
          <p:cNvSpPr txBox="1"/>
          <p:nvPr/>
        </p:nvSpPr>
        <p:spPr>
          <a:xfrm>
            <a:off x="356392" y="4933961"/>
            <a:ext cx="4064700" cy="2046714"/>
          </a:xfrm>
          <a:prstGeom prst="rect">
            <a:avLst/>
          </a:prstGeom>
          <a:noFill/>
        </p:spPr>
        <p:txBody>
          <a:bodyPr wrap="square" rtlCol="0">
            <a:spAutoFit/>
          </a:bodyPr>
          <a:lstStyle/>
          <a:p>
            <a:r>
              <a:rPr lang="en-AU" sz="3175" dirty="0"/>
              <a:t>Students at International School Brunei earn points from teachers</a:t>
            </a:r>
          </a:p>
        </p:txBody>
      </p:sp>
      <p:sp>
        <p:nvSpPr>
          <p:cNvPr id="12" name="TextBox 11"/>
          <p:cNvSpPr txBox="1"/>
          <p:nvPr/>
        </p:nvSpPr>
        <p:spPr>
          <a:xfrm>
            <a:off x="4724094" y="4933957"/>
            <a:ext cx="4064700" cy="2046714"/>
          </a:xfrm>
          <a:prstGeom prst="rect">
            <a:avLst/>
          </a:prstGeom>
          <a:noFill/>
        </p:spPr>
        <p:txBody>
          <a:bodyPr wrap="square" rtlCol="0">
            <a:spAutoFit/>
          </a:bodyPr>
          <a:lstStyle/>
          <a:p>
            <a:r>
              <a:rPr lang="en-AU" sz="3175" dirty="0"/>
              <a:t>Standard Chartered Bank Brunei rewards 4 points with a $1 donation</a:t>
            </a:r>
          </a:p>
        </p:txBody>
      </p:sp>
      <p:sp>
        <p:nvSpPr>
          <p:cNvPr id="13" name="TextBox 12"/>
          <p:cNvSpPr txBox="1"/>
          <p:nvPr/>
        </p:nvSpPr>
        <p:spPr>
          <a:xfrm>
            <a:off x="8959502" y="4929307"/>
            <a:ext cx="4064700" cy="2046714"/>
          </a:xfrm>
          <a:prstGeom prst="rect">
            <a:avLst/>
          </a:prstGeom>
          <a:noFill/>
        </p:spPr>
        <p:txBody>
          <a:bodyPr wrap="square" rtlCol="0">
            <a:spAutoFit/>
          </a:bodyPr>
          <a:lstStyle/>
          <a:p>
            <a:r>
              <a:rPr lang="en-AU" sz="3175" dirty="0"/>
              <a:t>Donations go to on-the-ground polio eradication with UNICEF Pakistan</a:t>
            </a:r>
          </a:p>
        </p:txBody>
      </p:sp>
    </p:spTree>
    <p:extLst>
      <p:ext uri="{BB962C8B-B14F-4D97-AF65-F5344CB8AC3E}">
        <p14:creationId xmlns:p14="http://schemas.microsoft.com/office/powerpoint/2010/main" val="2522104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9" name="PP graphic.png"/>
          <p:cNvPicPr/>
          <p:nvPr/>
        </p:nvPicPr>
        <p:blipFill>
          <a:blip r:embed="rId2">
            <a:extLst/>
          </a:blip>
          <a:stretch>
            <a:fillRect/>
          </a:stretch>
        </p:blipFill>
        <p:spPr>
          <a:xfrm>
            <a:off x="9188344" y="2699798"/>
            <a:ext cx="3411107" cy="4514416"/>
          </a:xfrm>
          <a:prstGeom prst="rect">
            <a:avLst/>
          </a:prstGeom>
          <a:ln w="12700">
            <a:miter lim="400000"/>
          </a:ln>
        </p:spPr>
      </p:pic>
      <p:grpSp>
        <p:nvGrpSpPr>
          <p:cNvPr id="114" name="Group 114"/>
          <p:cNvGrpSpPr/>
          <p:nvPr/>
        </p:nvGrpSpPr>
        <p:grpSpPr>
          <a:xfrm>
            <a:off x="6883774" y="4927819"/>
            <a:ext cx="1142890" cy="542873"/>
            <a:chOff x="-127000" y="-126999"/>
            <a:chExt cx="1523999" cy="723901"/>
          </a:xfrm>
        </p:grpSpPr>
        <p:pic>
          <p:nvPicPr>
            <p:cNvPr id="110" name="Picture 109"/>
            <p:cNvPicPr/>
            <p:nvPr/>
          </p:nvPicPr>
          <p:blipFill>
            <a:blip r:embed="rId3">
              <a:extLst/>
            </a:blip>
            <a:stretch>
              <a:fillRect/>
            </a:stretch>
          </p:blipFill>
          <p:spPr>
            <a:xfrm>
              <a:off x="-122894" y="-127000"/>
              <a:ext cx="1519894" cy="254002"/>
            </a:xfrm>
            <a:prstGeom prst="rect">
              <a:avLst/>
            </a:prstGeom>
            <a:effectLst/>
          </p:spPr>
        </p:pic>
        <p:pic>
          <p:nvPicPr>
            <p:cNvPr id="112" name="Picture 111"/>
            <p:cNvPicPr/>
            <p:nvPr/>
          </p:nvPicPr>
          <p:blipFill>
            <a:blip r:embed="rId3">
              <a:extLst/>
            </a:blip>
            <a:stretch>
              <a:fillRect/>
            </a:stretch>
          </p:blipFill>
          <p:spPr>
            <a:xfrm>
              <a:off x="-127000" y="342900"/>
              <a:ext cx="1519894" cy="254002"/>
            </a:xfrm>
            <a:prstGeom prst="rect">
              <a:avLst/>
            </a:prstGeom>
            <a:effectLst/>
          </p:spPr>
        </p:pic>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353" y="355032"/>
            <a:ext cx="8843073" cy="3607373"/>
          </a:xfrm>
          <a:prstGeom prst="rect">
            <a:avLst/>
          </a:prstGeom>
        </p:spPr>
      </p:pic>
    </p:spTree>
    <p:extLst>
      <p:ext uri="{BB962C8B-B14F-4D97-AF65-F5344CB8AC3E}">
        <p14:creationId xmlns:p14="http://schemas.microsoft.com/office/powerpoint/2010/main" val="1519110692"/>
      </p:ext>
    </p:extLst>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p:tmAbs val="0"/>
                                  </p:iterate>
                                  <p:childTnLst>
                                    <p:set>
                                      <p:cBhvr>
                                        <p:cTn id="12" fill="hold"/>
                                        <p:tgtEl>
                                          <p:spTgt spid="109"/>
                                        </p:tgtEl>
                                        <p:attrNameLst>
                                          <p:attrName>style.visibility</p:attrName>
                                        </p:attrNameLst>
                                      </p:cBhvr>
                                      <p:to>
                                        <p:strVal val="visible"/>
                                      </p:to>
                                    </p:set>
                                    <p:anim calcmode="lin" valueType="num">
                                      <p:cBhvr>
                                        <p:cTn id="13" dur="1000" fill="hold"/>
                                        <p:tgtEl>
                                          <p:spTgt spid="109"/>
                                        </p:tgtEl>
                                        <p:attrNameLst>
                                          <p:attrName>ppt_w</p:attrName>
                                        </p:attrNameLst>
                                      </p:cBhvr>
                                      <p:tavLst>
                                        <p:tav tm="0">
                                          <p:val>
                                            <p:fltVal val="0"/>
                                          </p:val>
                                        </p:tav>
                                        <p:tav tm="100000">
                                          <p:val>
                                            <p:strVal val="#ppt_w"/>
                                          </p:val>
                                        </p:tav>
                                      </p:tavLst>
                                    </p:anim>
                                    <p:anim calcmode="lin" valueType="num">
                                      <p:cBhvr>
                                        <p:cTn id="14" dur="1000" fill="hold"/>
                                        <p:tgtEl>
                                          <p:spTgt spid="1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advAuto="0"/>
      <p:bldP spid="114" grpId="0"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324" y="354"/>
            <a:ext cx="10870160" cy="7314500"/>
          </a:xfrm>
          <a:prstGeom prst="rect">
            <a:avLst/>
          </a:prstGeom>
        </p:spPr>
      </p:pic>
    </p:spTree>
    <p:extLst>
      <p:ext uri="{BB962C8B-B14F-4D97-AF65-F5344CB8AC3E}">
        <p14:creationId xmlns:p14="http://schemas.microsoft.com/office/powerpoint/2010/main" val="1280611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 y="354"/>
            <a:ext cx="13004800" cy="7314500"/>
          </a:xfrm>
          <a:prstGeom prst="rect">
            <a:avLst/>
          </a:prstGeom>
          <a:blipFill dpi="0" rotWithShape="1">
            <a:blip r:embed="rId3" cstate="print">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234"/>
          </a:p>
        </p:txBody>
      </p:sp>
      <p:sp>
        <p:nvSpPr>
          <p:cNvPr id="217" name="Shape 217"/>
          <p:cNvSpPr/>
          <p:nvPr/>
        </p:nvSpPr>
        <p:spPr>
          <a:xfrm>
            <a:off x="1802587" y="1879302"/>
            <a:ext cx="9399618" cy="477765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defRPr sz="1800">
                <a:solidFill>
                  <a:srgbClr val="000000"/>
                </a:solidFill>
              </a:defRPr>
            </a:pPr>
            <a:r>
              <a:rPr sz="5645" b="1" dirty="0">
                <a:solidFill>
                  <a:srgbClr val="3688B2"/>
                </a:solidFill>
                <a:effectLst>
                  <a:outerShdw blurRad="38100" dist="38100" dir="2700000" algn="tl">
                    <a:srgbClr val="000000">
                      <a:alpha val="43137"/>
                    </a:srgbClr>
                  </a:outerShdw>
                </a:effectLst>
                <a:hlinkClick r:id="rId4"/>
              </a:rPr>
              <a:t>poliopoints@gmail.com</a:t>
            </a:r>
            <a:r>
              <a:rPr lang="en-AU" sz="5645" b="1" dirty="0">
                <a:solidFill>
                  <a:srgbClr val="3688B2"/>
                </a:solidFill>
                <a:effectLst>
                  <a:outerShdw blurRad="38100" dist="38100" dir="2700000" algn="tl">
                    <a:srgbClr val="000000">
                      <a:alpha val="43137"/>
                    </a:srgbClr>
                  </a:outerShdw>
                </a:effectLst>
              </a:rPr>
              <a:t> </a:t>
            </a:r>
          </a:p>
          <a:p>
            <a:pPr lvl="0">
              <a:defRPr sz="1800">
                <a:solidFill>
                  <a:srgbClr val="000000"/>
                </a:solidFill>
              </a:defRPr>
            </a:pPr>
            <a:endParaRPr sz="2822" b="1" dirty="0">
              <a:solidFill>
                <a:srgbClr val="3688B2"/>
              </a:solidFill>
              <a:effectLst>
                <a:outerShdw blurRad="38100" dist="38100" dir="2700000" algn="tl">
                  <a:srgbClr val="000000">
                    <a:alpha val="43137"/>
                  </a:srgbClr>
                </a:outerShdw>
              </a:effectLst>
            </a:endParaRPr>
          </a:p>
          <a:p>
            <a:pPr lvl="0">
              <a:defRPr sz="1800">
                <a:solidFill>
                  <a:srgbClr val="000000"/>
                </a:solidFill>
              </a:defRPr>
            </a:pPr>
            <a:r>
              <a:rPr lang="en-AU" sz="5645" b="1" dirty="0">
                <a:solidFill>
                  <a:srgbClr val="3688B2"/>
                </a:solidFill>
                <a:effectLst>
                  <a:outerShdw blurRad="38100" dist="38100" dir="2700000" algn="tl">
                    <a:srgbClr val="000000">
                      <a:alpha val="43137"/>
                    </a:srgbClr>
                  </a:outerShdw>
                </a:effectLst>
                <a:hlinkClick r:id="rId5"/>
              </a:rPr>
              <a:t>http://makingthepoint.org/</a:t>
            </a:r>
            <a:r>
              <a:rPr lang="en-AU" sz="5645" b="1" dirty="0">
                <a:solidFill>
                  <a:srgbClr val="3688B2"/>
                </a:solidFill>
                <a:effectLst>
                  <a:outerShdw blurRad="38100" dist="38100" dir="2700000" algn="tl">
                    <a:srgbClr val="000000">
                      <a:alpha val="43137"/>
                    </a:srgbClr>
                  </a:outerShdw>
                </a:effectLst>
              </a:rPr>
              <a:t> </a:t>
            </a:r>
            <a:endParaRPr lang="en-AU" sz="2822" b="1" dirty="0">
              <a:solidFill>
                <a:srgbClr val="3688B2"/>
              </a:solidFill>
              <a:effectLst>
                <a:outerShdw blurRad="38100" dist="38100" dir="2700000" algn="tl">
                  <a:srgbClr val="000000">
                    <a:alpha val="43137"/>
                  </a:srgbClr>
                </a:outerShdw>
              </a:effectLst>
            </a:endParaRPr>
          </a:p>
          <a:p>
            <a:pPr lvl="0">
              <a:defRPr sz="1800">
                <a:solidFill>
                  <a:srgbClr val="000000"/>
                </a:solidFill>
              </a:defRPr>
            </a:pPr>
            <a:endParaRPr lang="en-AU" sz="2822" b="1" dirty="0">
              <a:solidFill>
                <a:srgbClr val="3688B2"/>
              </a:solidFill>
              <a:effectLst>
                <a:outerShdw blurRad="38100" dist="38100" dir="2700000" algn="tl">
                  <a:srgbClr val="000000">
                    <a:alpha val="43137"/>
                  </a:srgbClr>
                </a:outerShdw>
              </a:effectLst>
              <a:hlinkClick r:id="rId6"/>
            </a:endParaRPr>
          </a:p>
          <a:p>
            <a:pPr lvl="0">
              <a:defRPr sz="1800">
                <a:solidFill>
                  <a:srgbClr val="000000"/>
                </a:solidFill>
              </a:defRPr>
            </a:pPr>
            <a:r>
              <a:rPr lang="en-AU" sz="5645" b="1" dirty="0">
                <a:solidFill>
                  <a:srgbClr val="3688B2"/>
                </a:solidFill>
                <a:effectLst>
                  <a:outerShdw blurRad="38100" dist="38100" dir="2700000" algn="tl">
                    <a:srgbClr val="000000">
                      <a:alpha val="43137"/>
                    </a:srgbClr>
                  </a:outerShdw>
                </a:effectLst>
                <a:hlinkClick r:id="rId6"/>
              </a:rPr>
              <a:t>Facebook: Polio Points</a:t>
            </a:r>
            <a:r>
              <a:rPr lang="en-AU" sz="5645" b="1" dirty="0">
                <a:solidFill>
                  <a:srgbClr val="3688B2"/>
                </a:solidFill>
                <a:effectLst>
                  <a:outerShdw blurRad="38100" dist="38100" dir="2700000" algn="tl">
                    <a:srgbClr val="000000">
                      <a:alpha val="43137"/>
                    </a:srgbClr>
                  </a:outerShdw>
                </a:effectLst>
              </a:rPr>
              <a:t> </a:t>
            </a:r>
          </a:p>
          <a:p>
            <a:pPr lvl="0">
              <a:defRPr sz="1800">
                <a:solidFill>
                  <a:srgbClr val="000000"/>
                </a:solidFill>
              </a:defRPr>
            </a:pPr>
            <a:endParaRPr lang="en-AU" sz="2822" b="1" dirty="0">
              <a:solidFill>
                <a:srgbClr val="3688B2"/>
              </a:solidFill>
              <a:effectLst>
                <a:outerShdw blurRad="38100" dist="38100" dir="2700000" algn="tl">
                  <a:srgbClr val="000000">
                    <a:alpha val="43137"/>
                  </a:srgbClr>
                </a:outerShdw>
              </a:effectLst>
            </a:endParaRPr>
          </a:p>
          <a:p>
            <a:pPr lvl="0">
              <a:defRPr sz="1800">
                <a:solidFill>
                  <a:srgbClr val="000000"/>
                </a:solidFill>
              </a:defRPr>
            </a:pPr>
            <a:r>
              <a:rPr lang="en-AU" sz="5645" b="1" dirty="0">
                <a:solidFill>
                  <a:srgbClr val="3688B2"/>
                </a:solidFill>
                <a:effectLst>
                  <a:outerShdw blurRad="38100" dist="38100" dir="2700000" algn="tl">
                    <a:srgbClr val="000000">
                      <a:alpha val="43137"/>
                    </a:srgbClr>
                  </a:outerShdw>
                </a:effectLst>
                <a:hlinkClick r:id="rId7"/>
              </a:rPr>
              <a:t>Twitter: @</a:t>
            </a:r>
            <a:r>
              <a:rPr lang="en-AU" sz="5645" b="1" dirty="0" err="1">
                <a:solidFill>
                  <a:srgbClr val="3688B2"/>
                </a:solidFill>
                <a:effectLst>
                  <a:outerShdw blurRad="38100" dist="38100" dir="2700000" algn="tl">
                    <a:srgbClr val="000000">
                      <a:alpha val="43137"/>
                    </a:srgbClr>
                  </a:outerShdw>
                </a:effectLst>
                <a:hlinkClick r:id="rId7"/>
              </a:rPr>
              <a:t>PolioPoints</a:t>
            </a:r>
            <a:r>
              <a:rPr lang="en-AU" sz="5645" b="1" dirty="0">
                <a:solidFill>
                  <a:srgbClr val="3688B2"/>
                </a:solidFill>
                <a:effectLst>
                  <a:outerShdw blurRad="38100" dist="38100" dir="2700000" algn="tl">
                    <a:srgbClr val="000000">
                      <a:alpha val="43137"/>
                    </a:srgbClr>
                  </a:outerShdw>
                </a:effectLst>
              </a:rPr>
              <a:t> </a:t>
            </a:r>
          </a:p>
        </p:txBody>
      </p:sp>
      <p:sp>
        <p:nvSpPr>
          <p:cNvPr id="218" name="Shape 218"/>
          <p:cNvSpPr/>
          <p:nvPr/>
        </p:nvSpPr>
        <p:spPr>
          <a:xfrm>
            <a:off x="431297" y="648031"/>
            <a:ext cx="12142205" cy="97719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defRPr sz="7200">
                <a:solidFill>
                  <a:srgbClr val="84AC3D"/>
                </a:solidFill>
              </a:defRPr>
            </a:lvl1pPr>
          </a:lstStyle>
          <a:p>
            <a:pPr lvl="0" algn="ctr">
              <a:defRPr sz="1800">
                <a:solidFill>
                  <a:srgbClr val="000000"/>
                </a:solidFill>
              </a:defRPr>
            </a:pPr>
            <a:r>
              <a:rPr lang="en-AU" sz="6350" b="1" dirty="0">
                <a:solidFill>
                  <a:schemeClr val="tx1"/>
                </a:solidFill>
                <a:effectLst>
                  <a:outerShdw blurRad="38100" dist="38100" dir="2700000" algn="tl">
                    <a:srgbClr val="000000">
                      <a:alpha val="43137"/>
                    </a:srgbClr>
                  </a:outerShdw>
                </a:effectLst>
              </a:rPr>
              <a:t>Get in touch &amp; f</a:t>
            </a:r>
            <a:r>
              <a:rPr sz="6350" b="1" dirty="0" err="1">
                <a:solidFill>
                  <a:schemeClr val="tx1"/>
                </a:solidFill>
                <a:effectLst>
                  <a:outerShdw blurRad="38100" dist="38100" dir="2700000" algn="tl">
                    <a:srgbClr val="000000">
                      <a:alpha val="43137"/>
                    </a:srgbClr>
                  </a:outerShdw>
                </a:effectLst>
              </a:rPr>
              <a:t>ind</a:t>
            </a:r>
            <a:r>
              <a:rPr sz="6350" b="1" dirty="0">
                <a:solidFill>
                  <a:schemeClr val="tx1"/>
                </a:solidFill>
                <a:effectLst>
                  <a:outerShdw blurRad="38100" dist="38100" dir="2700000" algn="tl">
                    <a:srgbClr val="000000">
                      <a:alpha val="43137"/>
                    </a:srgbClr>
                  </a:outerShdw>
                </a:effectLst>
              </a:rPr>
              <a:t> out more…</a:t>
            </a:r>
          </a:p>
        </p:txBody>
      </p:sp>
    </p:spTree>
    <p:extLst>
      <p:ext uri="{BB962C8B-B14F-4D97-AF65-F5344CB8AC3E}">
        <p14:creationId xmlns:p14="http://schemas.microsoft.com/office/powerpoint/2010/main" val="2022475119"/>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432" t="42762" r="17107" b="38910"/>
          <a:stretch/>
        </p:blipFill>
        <p:spPr>
          <a:xfrm>
            <a:off x="2253785" y="2988526"/>
            <a:ext cx="8497229" cy="1338148"/>
          </a:xfrm>
          <a:prstGeom prst="rect">
            <a:avLst/>
          </a:prstGeom>
        </p:spPr>
      </p:pic>
      <p:sp>
        <p:nvSpPr>
          <p:cNvPr id="3" name="TextBox 2"/>
          <p:cNvSpPr txBox="1"/>
          <p:nvPr/>
        </p:nvSpPr>
        <p:spPr>
          <a:xfrm>
            <a:off x="825190" y="643201"/>
            <a:ext cx="5373266"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AU" sz="8800" b="1" i="0" u="none" strike="noStrike" cap="none" spc="0" normalizeH="0" baseline="0" dirty="0" smtClean="0">
                <a:ln>
                  <a:noFill/>
                </a:ln>
                <a:solidFill>
                  <a:srgbClr val="000000"/>
                </a:solidFill>
                <a:effectLst/>
                <a:uFillTx/>
                <a:latin typeface="Helvetica"/>
                <a:ea typeface="Helvetica"/>
                <a:cs typeface="Helvetica"/>
                <a:sym typeface="Helvetica"/>
              </a:rPr>
              <a:t>What </a:t>
            </a:r>
            <a:r>
              <a:rPr lang="en-AU" sz="8800" b="1" dirty="0">
                <a:solidFill>
                  <a:srgbClr val="000000"/>
                </a:solidFill>
              </a:rPr>
              <a:t>i</a:t>
            </a:r>
            <a:r>
              <a:rPr kumimoji="0" lang="en-AU" sz="8800" b="1" i="0" u="none" strike="noStrike" cap="none" spc="0" normalizeH="0" baseline="0" dirty="0" smtClean="0">
                <a:ln>
                  <a:noFill/>
                </a:ln>
                <a:solidFill>
                  <a:srgbClr val="000000"/>
                </a:solidFill>
                <a:effectLst/>
                <a:uFillTx/>
                <a:latin typeface="Helvetica"/>
                <a:ea typeface="Helvetica"/>
                <a:cs typeface="Helvetica"/>
                <a:sym typeface="Helvetica"/>
              </a:rPr>
              <a:t>s a </a:t>
            </a:r>
          </a:p>
        </p:txBody>
      </p:sp>
      <p:sp>
        <p:nvSpPr>
          <p:cNvPr id="4" name="TextBox 3"/>
          <p:cNvSpPr txBox="1"/>
          <p:nvPr/>
        </p:nvSpPr>
        <p:spPr>
          <a:xfrm>
            <a:off x="10010078" y="5018048"/>
            <a:ext cx="1920398"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AU" sz="8800" b="1" i="0" u="none" strike="noStrike" cap="none" spc="0" normalizeH="0" baseline="0" dirty="0" smtClean="0">
                <a:ln>
                  <a:noFill/>
                </a:ln>
                <a:solidFill>
                  <a:srgbClr val="000000"/>
                </a:solidFill>
                <a:effectLst/>
                <a:uFillTx/>
                <a:latin typeface="Helvetica"/>
                <a:ea typeface="Helvetica"/>
                <a:cs typeface="Helvetica"/>
                <a:sym typeface="Helvetica"/>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90" y="5432410"/>
            <a:ext cx="3109741" cy="1268563"/>
          </a:xfrm>
          <a:prstGeom prst="rect">
            <a:avLst/>
          </a:prstGeom>
        </p:spPr>
      </p:pic>
    </p:spTree>
    <p:extLst>
      <p:ext uri="{BB962C8B-B14F-4D97-AF65-F5344CB8AC3E}">
        <p14:creationId xmlns:p14="http://schemas.microsoft.com/office/powerpoint/2010/main" val="29887313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Drop 3.jpg"/>
          <p:cNvPicPr>
            <a:picLocks noChangeAspect="1"/>
          </p:cNvPicPr>
          <p:nvPr/>
        </p:nvPicPr>
        <p:blipFill>
          <a:blip r:embed="rId3">
            <a:extLst/>
          </a:blip>
          <a:srcRect l="4466" r="4466"/>
          <a:stretch>
            <a:fillRect/>
          </a:stretch>
        </p:blipFill>
        <p:spPr>
          <a:xfrm>
            <a:off x="4" y="-661142"/>
            <a:ext cx="13004800" cy="9753599"/>
          </a:xfrm>
          <a:prstGeom prst="rect">
            <a:avLst/>
          </a:prstGeom>
          <a:ln w="12700">
            <a:miter lim="400000"/>
          </a:ln>
        </p:spPr>
      </p:pic>
    </p:spTree>
    <p:extLst>
      <p:ext uri="{BB962C8B-B14F-4D97-AF65-F5344CB8AC3E}">
        <p14:creationId xmlns:p14="http://schemas.microsoft.com/office/powerpoint/2010/main" val="501052592"/>
      </p:ext>
    </p:extLst>
  </p:cSld>
  <p:clrMapOvr>
    <a:masterClrMapping/>
  </p:clrMapOvr>
  <p:transition spd="slow">
    <p:fade thruBlk="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5000" y="863119"/>
            <a:ext cx="5594801" cy="2477601"/>
          </a:xfrm>
          <a:prstGeom prst="rect">
            <a:avLst/>
          </a:prstGeom>
          <a:noFill/>
        </p:spPr>
        <p:txBody>
          <a:bodyPr wrap="none" rtlCol="0">
            <a:spAutoFit/>
          </a:bodyPr>
          <a:lstStyle/>
          <a:p>
            <a:pPr algn="ctr"/>
            <a:r>
              <a:rPr lang="en-US" sz="15500" b="1" dirty="0" smtClean="0">
                <a:solidFill>
                  <a:schemeClr val="accent2">
                    <a:lumMod val="75000"/>
                  </a:schemeClr>
                </a:solidFill>
              </a:rPr>
              <a:t>Intent</a:t>
            </a:r>
            <a:endParaRPr lang="en-AU" sz="15523" dirty="0"/>
          </a:p>
        </p:txBody>
      </p:sp>
      <p:sp>
        <p:nvSpPr>
          <p:cNvPr id="4" name="TextBox 3"/>
          <p:cNvSpPr txBox="1"/>
          <p:nvPr/>
        </p:nvSpPr>
        <p:spPr>
          <a:xfrm>
            <a:off x="2211804" y="3737499"/>
            <a:ext cx="8581195" cy="2477601"/>
          </a:xfrm>
          <a:prstGeom prst="rect">
            <a:avLst/>
          </a:prstGeom>
          <a:noFill/>
        </p:spPr>
        <p:txBody>
          <a:bodyPr wrap="none" rtlCol="0">
            <a:spAutoFit/>
          </a:bodyPr>
          <a:lstStyle/>
          <a:p>
            <a:pPr algn="ctr"/>
            <a:r>
              <a:rPr lang="en-US" sz="15500" b="1" dirty="0">
                <a:solidFill>
                  <a:schemeClr val="accent5">
                    <a:lumMod val="75000"/>
                  </a:schemeClr>
                </a:solidFill>
              </a:rPr>
              <a:t>&amp; </a:t>
            </a:r>
            <a:r>
              <a:rPr lang="en-US" sz="15500" b="1" dirty="0" smtClean="0">
                <a:solidFill>
                  <a:schemeClr val="accent5">
                    <a:lumMod val="75000"/>
                  </a:schemeClr>
                </a:solidFill>
              </a:rPr>
              <a:t>Impact</a:t>
            </a:r>
            <a:endParaRPr lang="en-AU" sz="15500" dirty="0"/>
          </a:p>
        </p:txBody>
      </p:sp>
    </p:spTree>
    <p:extLst>
      <p:ext uri="{BB962C8B-B14F-4D97-AF65-F5344CB8AC3E}">
        <p14:creationId xmlns:p14="http://schemas.microsoft.com/office/powerpoint/2010/main" val="93725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9322" y="863119"/>
            <a:ext cx="10806163" cy="1754326"/>
          </a:xfrm>
          <a:prstGeom prst="rect">
            <a:avLst/>
          </a:prstGeom>
          <a:noFill/>
        </p:spPr>
        <p:txBody>
          <a:bodyPr wrap="none" rtlCol="0">
            <a:spAutoFit/>
          </a:bodyPr>
          <a:lstStyle/>
          <a:p>
            <a:pPr algn="ctr"/>
            <a:r>
              <a:rPr lang="en-US" sz="10800" b="1" dirty="0" smtClean="0">
                <a:solidFill>
                  <a:schemeClr val="accent2">
                    <a:lumMod val="75000"/>
                  </a:schemeClr>
                </a:solidFill>
              </a:rPr>
              <a:t>Good Intentions</a:t>
            </a:r>
            <a:endParaRPr lang="en-AU" sz="10800" dirty="0"/>
          </a:p>
        </p:txBody>
      </p:sp>
      <p:sp>
        <p:nvSpPr>
          <p:cNvPr id="4" name="TextBox 3"/>
          <p:cNvSpPr txBox="1"/>
          <p:nvPr/>
        </p:nvSpPr>
        <p:spPr>
          <a:xfrm>
            <a:off x="672919" y="4697755"/>
            <a:ext cx="11658962" cy="1862048"/>
          </a:xfrm>
          <a:prstGeom prst="rect">
            <a:avLst/>
          </a:prstGeom>
          <a:noFill/>
        </p:spPr>
        <p:txBody>
          <a:bodyPr wrap="none" rtlCol="0">
            <a:spAutoFit/>
          </a:bodyPr>
          <a:lstStyle/>
          <a:p>
            <a:pPr algn="ctr"/>
            <a:r>
              <a:rPr lang="en-US" sz="11500" b="1" dirty="0" smtClean="0">
                <a:solidFill>
                  <a:schemeClr val="accent5">
                    <a:lumMod val="75000"/>
                  </a:schemeClr>
                </a:solidFill>
              </a:rPr>
              <a:t>Good Outcomes</a:t>
            </a:r>
            <a:endParaRPr lang="en-AU" sz="11500" dirty="0"/>
          </a:p>
        </p:txBody>
      </p:sp>
      <p:sp>
        <p:nvSpPr>
          <p:cNvPr id="5" name="TextBox 4"/>
          <p:cNvSpPr txBox="1"/>
          <p:nvPr/>
        </p:nvSpPr>
        <p:spPr>
          <a:xfrm>
            <a:off x="6005309" y="2780437"/>
            <a:ext cx="994182" cy="1754326"/>
          </a:xfrm>
          <a:prstGeom prst="rect">
            <a:avLst/>
          </a:prstGeom>
          <a:noFill/>
        </p:spPr>
        <p:txBody>
          <a:bodyPr wrap="none" rtlCol="0">
            <a:spAutoFit/>
          </a:bodyPr>
          <a:lstStyle/>
          <a:p>
            <a:pPr algn="ctr"/>
            <a:r>
              <a:rPr lang="en-US" sz="10800" b="1" dirty="0" smtClean="0">
                <a:solidFill>
                  <a:srgbClr val="002060"/>
                </a:solidFill>
              </a:rPr>
              <a:t>=</a:t>
            </a:r>
            <a:endParaRPr lang="en-AU" sz="10800" dirty="0">
              <a:solidFill>
                <a:srgbClr val="002060"/>
              </a:solidFill>
            </a:endParaRPr>
          </a:p>
        </p:txBody>
      </p:sp>
    </p:spTree>
    <p:extLst>
      <p:ext uri="{BB962C8B-B14F-4D97-AF65-F5344CB8AC3E}">
        <p14:creationId xmlns:p14="http://schemas.microsoft.com/office/powerpoint/2010/main" val="277120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pic>
        <p:nvPicPr>
          <p:cNvPr id="3" name="Picture 2"/>
          <p:cNvPicPr>
            <a:picLocks noChangeAspect="1"/>
          </p:cNvPicPr>
          <p:nvPr/>
        </p:nvPicPr>
        <p:blipFill>
          <a:blip r:embed="rId4"/>
          <a:stretch>
            <a:fillRect/>
          </a:stretch>
        </p:blipFill>
        <p:spPr>
          <a:xfrm>
            <a:off x="357407" y="5591654"/>
            <a:ext cx="2131793" cy="1398273"/>
          </a:xfrm>
          <a:prstGeom prst="rect">
            <a:avLst/>
          </a:prstGeom>
        </p:spPr>
      </p:pic>
      <p:pic>
        <p:nvPicPr>
          <p:cNvPr id="4" name="droppedImag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864" y="5662210"/>
            <a:ext cx="3254752" cy="1327717"/>
          </a:xfrm>
          <a:prstGeom prst="rect">
            <a:avLst/>
          </a:prstGeom>
          <a:ln w="12700">
            <a:miter lim="400000"/>
          </a:ln>
        </p:spPr>
      </p:pic>
    </p:spTree>
    <p:extLst>
      <p:ext uri="{BB962C8B-B14F-4D97-AF65-F5344CB8AC3E}">
        <p14:creationId xmlns:p14="http://schemas.microsoft.com/office/powerpoint/2010/main" val="161177394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pic>
        <p:nvPicPr>
          <p:cNvPr id="3" name="Picture 2"/>
          <p:cNvPicPr>
            <a:picLocks noChangeAspect="1"/>
          </p:cNvPicPr>
          <p:nvPr/>
        </p:nvPicPr>
        <p:blipFill>
          <a:blip r:embed="rId4"/>
          <a:stretch>
            <a:fillRect/>
          </a:stretch>
        </p:blipFill>
        <p:spPr>
          <a:xfrm>
            <a:off x="357407" y="5591654"/>
            <a:ext cx="2131793" cy="1398273"/>
          </a:xfrm>
          <a:prstGeom prst="rect">
            <a:avLst/>
          </a:prstGeom>
        </p:spPr>
      </p:pic>
      <p:pic>
        <p:nvPicPr>
          <p:cNvPr id="4" name="droppedImag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864" y="5662210"/>
            <a:ext cx="3254752" cy="1327717"/>
          </a:xfrm>
          <a:prstGeom prst="rect">
            <a:avLst/>
          </a:prstGeom>
          <a:ln w="12700">
            <a:miter lim="400000"/>
          </a:ln>
        </p:spPr>
      </p:pic>
    </p:spTree>
    <p:extLst>
      <p:ext uri="{BB962C8B-B14F-4D97-AF65-F5344CB8AC3E}">
        <p14:creationId xmlns:p14="http://schemas.microsoft.com/office/powerpoint/2010/main" val="2879846237"/>
      </p:ext>
    </p:extLst>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2292275963"/>
      </p:ext>
    </p:extLst>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pic>
        <p:nvPicPr>
          <p:cNvPr id="3" name="Picture 2"/>
          <p:cNvPicPr>
            <a:picLocks noChangeAspect="1"/>
          </p:cNvPicPr>
          <p:nvPr/>
        </p:nvPicPr>
        <p:blipFill>
          <a:blip r:embed="rId4"/>
          <a:stretch>
            <a:fillRect/>
          </a:stretch>
        </p:blipFill>
        <p:spPr>
          <a:xfrm>
            <a:off x="357407" y="5591654"/>
            <a:ext cx="2131793" cy="1398273"/>
          </a:xfrm>
          <a:prstGeom prst="rect">
            <a:avLst/>
          </a:prstGeom>
        </p:spPr>
      </p:pic>
      <p:pic>
        <p:nvPicPr>
          <p:cNvPr id="4" name="droppedImag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864" y="5662210"/>
            <a:ext cx="3254752" cy="1327717"/>
          </a:xfrm>
          <a:prstGeom prst="rect">
            <a:avLst/>
          </a:prstGeom>
          <a:ln w="12700">
            <a:miter lim="400000"/>
          </a:ln>
        </p:spPr>
      </p:pic>
    </p:spTree>
    <p:extLst>
      <p:ext uri="{BB962C8B-B14F-4D97-AF65-F5344CB8AC3E}">
        <p14:creationId xmlns:p14="http://schemas.microsoft.com/office/powerpoint/2010/main" val="185012522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363995499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213324227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3004800" cy="7315201"/>
          </a:xfrm>
          <a:prstGeom prst="rect">
            <a:avLst/>
          </a:prstGeom>
        </p:spPr>
      </p:pic>
    </p:spTree>
    <p:extLst>
      <p:ext uri="{BB962C8B-B14F-4D97-AF65-F5344CB8AC3E}">
        <p14:creationId xmlns:p14="http://schemas.microsoft.com/office/powerpoint/2010/main" val="2964431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830146" y="129339"/>
            <a:ext cx="11344508" cy="71198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eaLnBrk="0" hangingPunct="0"/>
            <a:r>
              <a:rPr lang="en-AU" sz="7200" b="1" dirty="0" smtClean="0"/>
              <a:t>What do the Global Goals mean…</a:t>
            </a:r>
          </a:p>
          <a:p>
            <a:pPr algn="l" rtl="0" eaLnBrk="0" hangingPunct="0"/>
            <a:endParaRPr lang="en-AU" sz="2000" b="1" dirty="0" smtClean="0"/>
          </a:p>
          <a:p>
            <a:pPr marL="857250" lvl="4" indent="-857250" algn="l" rtl="0" eaLnBrk="0" hangingPunct="0">
              <a:buFont typeface="Arial" panose="020B0604020202020204" pitchFamily="34" charset="0"/>
              <a:buChar char="•"/>
            </a:pPr>
            <a:r>
              <a:rPr lang="en-AU" sz="7200" b="1" dirty="0" smtClean="0"/>
              <a:t>to you, </a:t>
            </a:r>
          </a:p>
          <a:p>
            <a:pPr marL="857250" lvl="2" indent="-857250" algn="l" rtl="0" eaLnBrk="0" hangingPunct="0">
              <a:buFont typeface="Arial" panose="020B0604020202020204" pitchFamily="34" charset="0"/>
              <a:buChar char="•"/>
            </a:pPr>
            <a:r>
              <a:rPr lang="en-AU" sz="7200" b="1" dirty="0" smtClean="0"/>
              <a:t>your family, </a:t>
            </a:r>
          </a:p>
          <a:p>
            <a:pPr marL="857250" lvl="2" indent="-857250" algn="l" rtl="0" eaLnBrk="0" hangingPunct="0">
              <a:buFont typeface="Arial" panose="020B0604020202020204" pitchFamily="34" charset="0"/>
              <a:buChar char="•"/>
            </a:pPr>
            <a:r>
              <a:rPr lang="en-AU" sz="7200" b="1" dirty="0" smtClean="0"/>
              <a:t>your community and </a:t>
            </a:r>
          </a:p>
          <a:p>
            <a:pPr marL="857250" lvl="2" indent="-857250" algn="l" rtl="0" eaLnBrk="0" hangingPunct="0">
              <a:buFont typeface="Arial" panose="020B0604020202020204" pitchFamily="34" charset="0"/>
              <a:buChar char="•"/>
            </a:pPr>
            <a:r>
              <a:rPr lang="en-AU" sz="7200" b="1" dirty="0" smtClean="0"/>
              <a:t>the world</a:t>
            </a:r>
            <a:endParaRPr kumimoji="0" lang="en-AU" sz="7200" b="0" i="0" u="none" strike="noStrike" cap="none" spc="0" normalizeH="0" baseline="0" dirty="0">
              <a:ln>
                <a:noFill/>
              </a:ln>
              <a:solidFill>
                <a:srgbClr val="000000"/>
              </a:solidFill>
              <a:effectLst/>
              <a:uFillTx/>
              <a:sym typeface="Helvetica"/>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9754" y="6129305"/>
            <a:ext cx="2494824" cy="101771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489" y="1668510"/>
            <a:ext cx="2963018" cy="2942561"/>
          </a:xfrm>
          <a:prstGeom prst="rect">
            <a:avLst/>
          </a:prstGeom>
        </p:spPr>
      </p:pic>
    </p:spTree>
    <p:extLst>
      <p:ext uri="{BB962C8B-B14F-4D97-AF65-F5344CB8AC3E}">
        <p14:creationId xmlns:p14="http://schemas.microsoft.com/office/powerpoint/2010/main" val="1197913238"/>
      </p:ext>
    </p:extLst>
  </p:cSld>
  <p:clrMapOvr>
    <a:masterClrMapping/>
  </p:clrMapOvr>
  <p:transition spd="med"/>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4816" y="2194469"/>
            <a:ext cx="4922012" cy="488803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9977" y="3155275"/>
            <a:ext cx="4043789" cy="404378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27" y="108465"/>
            <a:ext cx="7966924" cy="2846847"/>
          </a:xfrm>
          <a:prstGeom prst="rect">
            <a:avLst/>
          </a:prstGeom>
        </p:spPr>
      </p:pic>
    </p:spTree>
    <p:extLst>
      <p:ext uri="{BB962C8B-B14F-4D97-AF65-F5344CB8AC3E}">
        <p14:creationId xmlns:p14="http://schemas.microsoft.com/office/powerpoint/2010/main" val="2567871760"/>
      </p:ext>
    </p:extLst>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57" y="0"/>
            <a:ext cx="12373885" cy="8006632"/>
          </a:xfrm>
          <a:prstGeom prst="rect">
            <a:avLst/>
          </a:prstGeom>
        </p:spPr>
      </p:pic>
    </p:spTree>
    <p:extLst>
      <p:ext uri="{BB962C8B-B14F-4D97-AF65-F5344CB8AC3E}">
        <p14:creationId xmlns:p14="http://schemas.microsoft.com/office/powerpoint/2010/main" val="4165500677"/>
      </p:ext>
    </p:extLst>
  </p:cSld>
  <p:clrMapOvr>
    <a:masterClrMapping/>
  </p:clrMapOvr>
  <p:transition spd="med"/>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24" y="516731"/>
            <a:ext cx="11426151" cy="6281738"/>
          </a:xfrm>
          <a:prstGeom prst="rect">
            <a:avLst/>
          </a:prstGeom>
        </p:spPr>
      </p:pic>
    </p:spTree>
    <p:extLst>
      <p:ext uri="{BB962C8B-B14F-4D97-AF65-F5344CB8AC3E}">
        <p14:creationId xmlns:p14="http://schemas.microsoft.com/office/powerpoint/2010/main" val="3710016851"/>
      </p:ext>
    </p:extLst>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244" t="19711" r="27400" b="22356"/>
          <a:stretch/>
        </p:blipFill>
        <p:spPr>
          <a:xfrm>
            <a:off x="1296771" y="0"/>
            <a:ext cx="10411258" cy="7315200"/>
          </a:xfrm>
          <a:prstGeom prst="rect">
            <a:avLst/>
          </a:prstGeom>
        </p:spPr>
      </p:pic>
    </p:spTree>
    <p:extLst>
      <p:ext uri="{BB962C8B-B14F-4D97-AF65-F5344CB8AC3E}">
        <p14:creationId xmlns:p14="http://schemas.microsoft.com/office/powerpoint/2010/main" val="1546404109"/>
      </p:ext>
    </p:extLst>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1" y="369277"/>
            <a:ext cx="12974578" cy="6576646"/>
          </a:xfrm>
          <a:prstGeom prst="rect">
            <a:avLst/>
          </a:prstGeom>
        </p:spPr>
      </p:pic>
    </p:spTree>
    <p:extLst>
      <p:ext uri="{BB962C8B-B14F-4D97-AF65-F5344CB8AC3E}">
        <p14:creationId xmlns:p14="http://schemas.microsoft.com/office/powerpoint/2010/main" val="617787797"/>
      </p:ext>
    </p:extLst>
  </p:cSld>
  <p:clrMapOvr>
    <a:masterClrMapping/>
  </p:clrMapOvr>
  <p:transition spd="med"/>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91" y="0"/>
            <a:ext cx="11712618" cy="7315200"/>
          </a:xfrm>
          <a:prstGeom prst="rect">
            <a:avLst/>
          </a:prstGeom>
        </p:spPr>
      </p:pic>
    </p:spTree>
    <p:extLst>
      <p:ext uri="{BB962C8B-B14F-4D97-AF65-F5344CB8AC3E}">
        <p14:creationId xmlns:p14="http://schemas.microsoft.com/office/powerpoint/2010/main" val="3772373534"/>
      </p:ext>
    </p:extLst>
  </p:cSld>
  <p:clrMapOvr>
    <a:masterClrMapping/>
  </p:clrMapOvr>
  <p:transition spd="med"/>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5322"/>
            <a:ext cx="13003473" cy="7016262"/>
          </a:xfrm>
          <a:prstGeom prst="rect">
            <a:avLst/>
          </a:prstGeom>
        </p:spPr>
      </p:pic>
      <p:sp>
        <p:nvSpPr>
          <p:cNvPr id="2" name="Rectangle 1"/>
          <p:cNvSpPr/>
          <p:nvPr/>
        </p:nvSpPr>
        <p:spPr>
          <a:xfrm>
            <a:off x="568724" y="6343601"/>
            <a:ext cx="11867352" cy="707886"/>
          </a:xfrm>
          <a:prstGeom prst="rect">
            <a:avLst/>
          </a:prstGeom>
        </p:spPr>
        <p:txBody>
          <a:bodyPr wrap="none">
            <a:spAutoFit/>
          </a:bodyPr>
          <a:lstStyle/>
          <a:p>
            <a:pPr algn="ctr"/>
            <a:r>
              <a:rPr lang="en-AU" sz="4000" b="1" u="sng" dirty="0" smtClean="0">
                <a:solidFill>
                  <a:srgbClr val="51A7F9"/>
                </a:solidFill>
                <a:effectLst>
                  <a:outerShdw blurRad="38100" dist="38100" dir="2700000" algn="tl">
                    <a:srgbClr val="000000">
                      <a:alpha val="43137"/>
                    </a:srgbClr>
                  </a:outerShdw>
                </a:effectLst>
                <a:latin typeface="Helvetica Neue"/>
                <a:ea typeface="Helvetica Neue"/>
                <a:cs typeface="Helvetica Neue"/>
                <a:sym typeface="Helvetica Neue"/>
                <a:hlinkClick r:id="rId4"/>
              </a:rPr>
              <a:t>http://www.globalgoals.org/worldslargestlesson</a:t>
            </a:r>
            <a:endParaRPr lang="en-AU"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6056113"/>
      </p:ext>
    </p:extLst>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316" y="3395990"/>
            <a:ext cx="12090169" cy="523220"/>
          </a:xfrm>
          <a:prstGeom prst="rect">
            <a:avLst/>
          </a:prstGeom>
        </p:spPr>
        <p:txBody>
          <a:bodyPr wrap="none">
            <a:spAutoFit/>
          </a:bodyPr>
          <a:lstStyle/>
          <a:p>
            <a:r>
              <a:rPr lang="en-AU" sz="2800" b="1" dirty="0">
                <a:solidFill>
                  <a:schemeClr val="tx1"/>
                </a:solidFill>
              </a:rPr>
              <a:t>Introduction video from Emma Watson: </a:t>
            </a:r>
            <a:r>
              <a:rPr lang="en-AU" sz="2800" b="1" dirty="0">
                <a:hlinkClick r:id="rId3"/>
              </a:rPr>
              <a:t>https://vimeo.com/174213067</a:t>
            </a:r>
            <a:r>
              <a:rPr lang="en-AU" sz="2800" b="1" dirty="0"/>
              <a:t> </a:t>
            </a:r>
          </a:p>
        </p:txBody>
      </p:sp>
    </p:spTree>
    <p:extLst>
      <p:ext uri="{BB962C8B-B14F-4D97-AF65-F5344CB8AC3E}">
        <p14:creationId xmlns:p14="http://schemas.microsoft.com/office/powerpoint/2010/main" val="2305023096"/>
      </p:ext>
    </p:extLst>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1376" t="6381" r="21815" b="57551"/>
          <a:stretch/>
        </p:blipFill>
        <p:spPr>
          <a:xfrm>
            <a:off x="1501774" y="3682"/>
            <a:ext cx="10001251" cy="7140068"/>
          </a:xfrm>
          <a:prstGeom prst="rect">
            <a:avLst/>
          </a:prstGeom>
        </p:spPr>
      </p:pic>
    </p:spTree>
    <p:extLst>
      <p:ext uri="{BB962C8B-B14F-4D97-AF65-F5344CB8AC3E}">
        <p14:creationId xmlns:p14="http://schemas.microsoft.com/office/powerpoint/2010/main" val="4091836183"/>
      </p:ext>
    </p:extLst>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0" y="0"/>
            <a:ext cx="7315200" cy="7315200"/>
          </a:xfrm>
          <a:prstGeom prst="rect">
            <a:avLst/>
          </a:prstGeom>
        </p:spPr>
      </p:pic>
    </p:spTree>
    <p:extLst>
      <p:ext uri="{BB962C8B-B14F-4D97-AF65-F5344CB8AC3E}">
        <p14:creationId xmlns:p14="http://schemas.microsoft.com/office/powerpoint/2010/main" val="2649347638"/>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1138217" y="1193047"/>
            <a:ext cx="11005015" cy="41652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b="1" dirty="0" smtClean="0"/>
              <a:t>Start thinking about any questions you might have about being an effective global citizen…</a:t>
            </a:r>
            <a:endParaRPr kumimoji="0" lang="en-AU" sz="6600" b="0" i="0" u="none" strike="noStrike" cap="none" spc="0" normalizeH="0" baseline="0" dirty="0">
              <a:ln>
                <a:noFill/>
              </a:ln>
              <a:solidFill>
                <a:srgbClr val="000000"/>
              </a:solidFill>
              <a:effectLst/>
              <a:uFillTx/>
              <a:sym typeface="Helvetic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Tree>
    <p:extLst>
      <p:ext uri="{BB962C8B-B14F-4D97-AF65-F5344CB8AC3E}">
        <p14:creationId xmlns:p14="http://schemas.microsoft.com/office/powerpoint/2010/main" val="2760264055"/>
      </p:ext>
    </p:extLst>
  </p:cSld>
  <p:clrMapOvr>
    <a:masterClrMapping/>
  </p:clrMapOvr>
  <p:transition spd="med"/>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184824"/>
            <a:ext cx="11709400" cy="2945553"/>
          </a:xfrm>
        </p:spPr>
        <p:txBody>
          <a:bodyPr/>
          <a:lstStyle/>
          <a:p>
            <a:r>
              <a:rPr lang="en-US" sz="8800" dirty="0" smtClean="0"/>
              <a:t>Stand up if </a:t>
            </a:r>
            <a:r>
              <a:rPr lang="en-US" sz="8800" dirty="0"/>
              <a:t>you think there is gender inequality in the world?</a:t>
            </a:r>
            <a:endParaRPr lang="en-AU" sz="8800" dirty="0"/>
          </a:p>
        </p:txBody>
      </p:sp>
    </p:spTree>
    <p:extLst>
      <p:ext uri="{BB962C8B-B14F-4D97-AF65-F5344CB8AC3E}">
        <p14:creationId xmlns:p14="http://schemas.microsoft.com/office/powerpoint/2010/main" val="3043895360"/>
      </p:ext>
    </p:extLst>
  </p:cSld>
  <p:clrMapOvr>
    <a:masterClrMapping/>
  </p:clrMapOvr>
  <p:transition spd="med"/>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1716829"/>
            <a:ext cx="12357100" cy="5293572"/>
          </a:xfrm>
        </p:spPr>
        <p:txBody>
          <a:bodyPr/>
          <a:lstStyle/>
          <a:p>
            <a:r>
              <a:rPr lang="en-US" sz="4400" dirty="0"/>
              <a:t>What difference do you think it might make to the </a:t>
            </a:r>
            <a:r>
              <a:rPr lang="en-US" sz="4400" dirty="0" smtClean="0"/>
              <a:t>world if there was gender equality? </a:t>
            </a:r>
          </a:p>
          <a:p>
            <a:r>
              <a:rPr lang="en-US" sz="4400" dirty="0" smtClean="0"/>
              <a:t>What </a:t>
            </a:r>
            <a:r>
              <a:rPr lang="en-US" sz="4400" dirty="0"/>
              <a:t>difference do you think it might make to you? </a:t>
            </a:r>
          </a:p>
          <a:p>
            <a:r>
              <a:rPr lang="en-US" sz="4400" dirty="0" smtClean="0"/>
              <a:t>Do </a:t>
            </a:r>
            <a:r>
              <a:rPr lang="en-US" sz="4400" dirty="0"/>
              <a:t>you feel you can make a change in the world toward gender </a:t>
            </a:r>
            <a:r>
              <a:rPr lang="en-US" sz="4400" dirty="0" smtClean="0"/>
              <a:t>equality?</a:t>
            </a:r>
          </a:p>
          <a:p>
            <a:r>
              <a:rPr lang="en-US" sz="4400" dirty="0" smtClean="0"/>
              <a:t>Can </a:t>
            </a:r>
            <a:r>
              <a:rPr lang="en-US" sz="4400" dirty="0"/>
              <a:t>you think of someone who is a role model for gender equality?</a:t>
            </a:r>
            <a:endParaRPr lang="en-AU" sz="4400" dirty="0"/>
          </a:p>
        </p:txBody>
      </p:sp>
      <p:sp>
        <p:nvSpPr>
          <p:cNvPr id="4" name="Rectangle 3"/>
          <p:cNvSpPr/>
          <p:nvPr/>
        </p:nvSpPr>
        <p:spPr>
          <a:xfrm>
            <a:off x="826006" y="490151"/>
            <a:ext cx="11352788" cy="830997"/>
          </a:xfrm>
          <a:prstGeom prst="rect">
            <a:avLst/>
          </a:prstGeom>
        </p:spPr>
        <p:txBody>
          <a:bodyPr wrap="none">
            <a:spAutoFit/>
          </a:bodyPr>
          <a:lstStyle/>
          <a:p>
            <a:pPr algn="ctr"/>
            <a:r>
              <a:rPr lang="en-US" sz="4800" b="1" dirty="0" smtClean="0">
                <a:effectLst>
                  <a:outerShdw blurRad="38100" dist="38100" dir="2700000" algn="tl">
                    <a:srgbClr val="000000">
                      <a:alpha val="43137"/>
                    </a:srgbClr>
                  </a:outerShdw>
                </a:effectLst>
              </a:rPr>
              <a:t>Discuss with the person next to you…</a:t>
            </a:r>
            <a:endParaRPr lang="en-AU"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10938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3"/>
          <p:cNvSpPr/>
          <p:nvPr/>
        </p:nvSpPr>
        <p:spPr>
          <a:xfrm>
            <a:off x="1655436" y="952500"/>
            <a:ext cx="9693927" cy="1021394"/>
          </a:xfrm>
          <a:prstGeom prst="rect">
            <a:avLst/>
          </a:prstGeom>
          <a:ln w="12700">
            <a:miter lim="400000"/>
          </a:ln>
          <a:extLst>
            <a:ext uri="{C572A759-6A51-4108-AA02-DFA0A04FC94B}">
              <ma14:wrappingTextBoxFlag xmlns:ma14="http://schemas.microsoft.com/office/mac/drawingml/2011/main" xmlns="" val="1"/>
            </a:ext>
          </a:extLst>
        </p:spPr>
        <p:txBody>
          <a:bodyPr lIns="53578" tIns="53578" rIns="53578" bIns="53578" anchor="ctr"/>
          <a:lstStyle/>
          <a:p>
            <a:pPr marL="0" marR="0" lvl="0" indent="0" algn="ctr" defTabSz="438150" rtl="0" eaLnBrk="1" fontAlgn="auto" latinLnBrk="0" hangingPunct="0">
              <a:lnSpc>
                <a:spcPct val="100000"/>
              </a:lnSpc>
              <a:spcBef>
                <a:spcPts val="0"/>
              </a:spcBef>
              <a:spcAft>
                <a:spcPts val="0"/>
              </a:spcAft>
              <a:buClrTx/>
              <a:buSzTx/>
              <a:buFontTx/>
              <a:buNone/>
              <a:tabLst/>
              <a:defRPr sz="4200">
                <a:solidFill>
                  <a:srgbClr val="FFFFFF"/>
                </a:solidFill>
                <a:latin typeface="Helvetica Neue Medium"/>
                <a:ea typeface="Helvetica Neue Medium"/>
                <a:cs typeface="Helvetica Neue Medium"/>
                <a:sym typeface="Helvetica Neue Medium"/>
              </a:defRPr>
            </a:pPr>
            <a:r>
              <a:rPr kumimoji="0" lang="en-AU" sz="4800" b="1" i="0" u="none" strike="noStrike" kern="0" cap="none" spc="0" normalizeH="0" baseline="0" noProof="0" dirty="0">
                <a:ln>
                  <a:noFill/>
                </a:ln>
                <a:solidFill>
                  <a:srgbClr val="FFFFFF"/>
                </a:solidFill>
                <a:effectLst/>
                <a:uLnTx/>
                <a:uFillTx/>
                <a:latin typeface="Helvetica Neue Medium"/>
                <a:sym typeface="Helvetica Neue Medium"/>
              </a:rPr>
              <a:t>1. Break Through Male Privilege</a:t>
            </a:r>
            <a:endParaRPr kumimoji="0" sz="4800" b="1"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3" name="Shape 113"/>
          <p:cNvSpPr/>
          <p:nvPr/>
        </p:nvSpPr>
        <p:spPr>
          <a:xfrm>
            <a:off x="1947517" y="2277589"/>
            <a:ext cx="9713006" cy="115865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lstStyle/>
          <a:p>
            <a:pPr marL="0" marR="0" lvl="0" indent="0" algn="ctr" defTabSz="457200" eaLnBrk="1" fontAlgn="auto" latinLnBrk="0" hangingPunct="1">
              <a:lnSpc>
                <a:spcPct val="100000"/>
              </a:lnSpc>
              <a:spcBef>
                <a:spcPts val="0"/>
              </a:spcBef>
              <a:spcAft>
                <a:spcPts val="0"/>
              </a:spcAft>
              <a:buClrTx/>
              <a:buSzTx/>
              <a:buFontTx/>
              <a:buNone/>
              <a:tabLst/>
              <a:defRPr sz="4200">
                <a:solidFill>
                  <a:srgbClr val="FFFFFF"/>
                </a:solidFill>
                <a:latin typeface="Helvetica Neue Medium"/>
                <a:ea typeface="Helvetica Neue Medium"/>
                <a:cs typeface="Helvetica Neue Medium"/>
                <a:sym typeface="Helvetica Neue Medium"/>
              </a:defRPr>
            </a:pPr>
            <a:r>
              <a:rPr kumimoji="0" lang="en-AU" sz="4800" b="1" i="0" u="none" strike="noStrike" kern="0" cap="none" spc="0" normalizeH="0" baseline="0" noProof="0" dirty="0" smtClean="0">
                <a:ln>
                  <a:noFill/>
                </a:ln>
                <a:solidFill>
                  <a:srgbClr val="FFFFFF"/>
                </a:solidFill>
                <a:effectLst/>
                <a:uLnTx/>
                <a:uFillTx/>
                <a:latin typeface="Helvetica Neue Medium"/>
                <a:sym typeface="Helvetica Neue Medium"/>
              </a:rPr>
              <a:t>2. Undo Society Around Us</a:t>
            </a:r>
            <a:endParaRPr kumimoji="0" sz="4800" b="1"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4" name="Shape 113"/>
          <p:cNvSpPr/>
          <p:nvPr/>
        </p:nvSpPr>
        <p:spPr>
          <a:xfrm>
            <a:off x="2103097" y="3739942"/>
            <a:ext cx="9713006" cy="99003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lstStyle/>
          <a:p>
            <a:pPr marL="0" marR="0" lvl="0" indent="0" algn="ctr" defTabSz="457200" eaLnBrk="1" fontAlgn="auto" latinLnBrk="0" hangingPunct="1">
              <a:lnSpc>
                <a:spcPct val="100000"/>
              </a:lnSpc>
              <a:spcBef>
                <a:spcPts val="0"/>
              </a:spcBef>
              <a:spcAft>
                <a:spcPts val="0"/>
              </a:spcAft>
              <a:buClrTx/>
              <a:buSzTx/>
              <a:buFontTx/>
              <a:buNone/>
              <a:tabLst/>
              <a:defRPr sz="4200">
                <a:solidFill>
                  <a:srgbClr val="FFFFFF"/>
                </a:solidFill>
                <a:latin typeface="Helvetica Neue Medium"/>
                <a:ea typeface="Helvetica Neue Medium"/>
                <a:cs typeface="Helvetica Neue Medium"/>
                <a:sym typeface="Helvetica Neue Medium"/>
              </a:defRPr>
            </a:pPr>
            <a:r>
              <a:rPr kumimoji="0" lang="en-AU" sz="4800" b="1" i="0" u="none" strike="noStrike" kern="0" cap="none" spc="0" normalizeH="0" baseline="0" noProof="0" dirty="0" smtClean="0">
                <a:ln>
                  <a:noFill/>
                </a:ln>
                <a:solidFill>
                  <a:srgbClr val="FFFFFF"/>
                </a:solidFill>
                <a:effectLst/>
                <a:uLnTx/>
                <a:uFillTx/>
                <a:latin typeface="Helvetica Neue Medium"/>
                <a:sym typeface="Helvetica Neue Medium"/>
              </a:rPr>
              <a:t>3. Ensure Female Perspectives</a:t>
            </a:r>
            <a:endParaRPr kumimoji="0" sz="4800" b="1"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5" name="Shape 113"/>
          <p:cNvSpPr/>
          <p:nvPr/>
        </p:nvSpPr>
        <p:spPr>
          <a:xfrm>
            <a:off x="3512178" y="5033676"/>
            <a:ext cx="5980443" cy="99003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lstStyle/>
          <a:p>
            <a:pPr marL="0" marR="0" lvl="0" indent="0" algn="ctr" defTabSz="457200" eaLnBrk="1" fontAlgn="auto" latinLnBrk="0" hangingPunct="1">
              <a:lnSpc>
                <a:spcPct val="100000"/>
              </a:lnSpc>
              <a:spcBef>
                <a:spcPts val="0"/>
              </a:spcBef>
              <a:spcAft>
                <a:spcPts val="0"/>
              </a:spcAft>
              <a:buClrTx/>
              <a:buSzTx/>
              <a:buFontTx/>
              <a:buNone/>
              <a:tabLst/>
              <a:defRPr sz="4200">
                <a:solidFill>
                  <a:srgbClr val="FFFFFF"/>
                </a:solidFill>
                <a:latin typeface="Helvetica Neue Medium"/>
                <a:ea typeface="Helvetica Neue Medium"/>
                <a:cs typeface="Helvetica Neue Medium"/>
                <a:sym typeface="Helvetica Neue Medium"/>
              </a:defRPr>
            </a:pPr>
            <a:r>
              <a:rPr kumimoji="0" lang="en-AU" sz="4800" b="1" i="0" u="none" strike="noStrike" kern="0" cap="none" spc="0" normalizeH="0" baseline="0" noProof="0" dirty="0" smtClean="0">
                <a:ln>
                  <a:noFill/>
                </a:ln>
                <a:solidFill>
                  <a:srgbClr val="FFFFFF"/>
                </a:solidFill>
                <a:effectLst/>
                <a:uLnTx/>
                <a:uFillTx/>
                <a:latin typeface="Helvetica Neue Medium"/>
                <a:sym typeface="Helvetica Neue Medium"/>
              </a:rPr>
              <a:t>4. Walk The Walk</a:t>
            </a:r>
            <a:endParaRPr kumimoji="0" sz="4800" b="1" i="0" u="none" strike="noStrike" kern="0" cap="none" spc="0" normalizeH="0" baseline="0" noProof="0" dirty="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1954923685"/>
      </p:ext>
    </p:extLst>
  </p:cSld>
  <p:clrMapOvr>
    <a:masterClrMapping/>
  </p:clrMapOvr>
  <p:transition spd="med"/>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1589" y="3329305"/>
            <a:ext cx="1154162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AU" sz="3600" b="1" dirty="0">
                <a:solidFill>
                  <a:srgbClr val="000000"/>
                </a:solidFill>
              </a:rPr>
              <a:t>Online link to </a:t>
            </a:r>
            <a:r>
              <a:rPr lang="en-AU" sz="3600" b="1" dirty="0" smtClean="0">
                <a:solidFill>
                  <a:srgbClr val="000000"/>
                </a:solidFill>
              </a:rPr>
              <a:t>video: </a:t>
            </a:r>
            <a:r>
              <a:rPr lang="en-AU" sz="3600" b="1" dirty="0" smtClean="0">
                <a:hlinkClick r:id="rId3"/>
              </a:rPr>
              <a:t>https</a:t>
            </a:r>
            <a:r>
              <a:rPr lang="en-AU" sz="3600" b="1" dirty="0">
                <a:hlinkClick r:id="rId3"/>
              </a:rPr>
              <a:t>://</a:t>
            </a:r>
            <a:r>
              <a:rPr lang="en-AU" sz="3600" b="1" dirty="0" smtClean="0">
                <a:hlinkClick r:id="rId3"/>
              </a:rPr>
              <a:t>youtu.be/sZQ2RUFd54o</a:t>
            </a:r>
            <a:r>
              <a:rPr lang="en-AU" sz="3600" b="1" dirty="0" smtClean="0"/>
              <a:t> </a:t>
            </a:r>
            <a:endParaRPr kumimoji="0" lang="en-AU" sz="3600" b="1"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2497096270"/>
      </p:ext>
    </p:extLst>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323850" y="507816"/>
            <a:ext cx="12357100" cy="2316903"/>
          </a:xfrm>
        </p:spPr>
        <p:txBody>
          <a:bodyPr/>
          <a:lstStyle/>
          <a:p>
            <a:r>
              <a:rPr lang="en-AU" sz="8800" b="1" dirty="0" smtClean="0">
                <a:solidFill>
                  <a:srgbClr val="FF0000"/>
                </a:solidFill>
                <a:effectLst>
                  <a:outerShdw blurRad="38100" dist="38100" dir="2700000" algn="tl">
                    <a:srgbClr val="000000">
                      <a:alpha val="43137"/>
                    </a:srgbClr>
                  </a:outerShdw>
                </a:effectLst>
              </a:rPr>
              <a:t>WARNING:</a:t>
            </a:r>
            <a:r>
              <a:rPr lang="en-AU" sz="8800" b="1" dirty="0" smtClean="0">
                <a:effectLst>
                  <a:outerShdw blurRad="38100" dist="38100" dir="2700000" algn="tl">
                    <a:srgbClr val="000000">
                      <a:alpha val="43137"/>
                    </a:srgbClr>
                  </a:outerShdw>
                </a:effectLst>
              </a:rPr>
              <a:t> Please switch </a:t>
            </a:r>
            <a:r>
              <a:rPr lang="en-AU" sz="11500" b="1" i="1" dirty="0" smtClean="0">
                <a:solidFill>
                  <a:srgbClr val="FF0000"/>
                </a:solidFill>
                <a:effectLst>
                  <a:outerShdw blurRad="38100" dist="38100" dir="2700000" algn="tl">
                    <a:srgbClr val="000000">
                      <a:alpha val="43137"/>
                    </a:srgbClr>
                  </a:outerShdw>
                </a:effectLst>
              </a:rPr>
              <a:t>ON</a:t>
            </a:r>
            <a:r>
              <a:rPr lang="en-AU" sz="8800" b="1" dirty="0" smtClean="0">
                <a:effectLst>
                  <a:outerShdw blurRad="38100" dist="38100" dir="2700000" algn="tl">
                    <a:srgbClr val="000000">
                      <a:alpha val="43137"/>
                    </a:srgbClr>
                  </a:outerShdw>
                </a:effectLst>
              </a:rPr>
              <a:t> your mobile phone!</a:t>
            </a:r>
            <a:endParaRPr lang="en-AU" sz="8800" b="1" dirty="0">
              <a:effectLst>
                <a:outerShdw blurRad="38100" dist="38100" dir="2700000" algn="tl">
                  <a:srgbClr val="000000">
                    <a:alpha val="43137"/>
                  </a:srgbClr>
                </a:outerShdw>
              </a:effectLst>
            </a:endParaRPr>
          </a:p>
        </p:txBody>
      </p:sp>
      <p:sp>
        <p:nvSpPr>
          <p:cNvPr id="6" name="Rectangle 5"/>
          <p:cNvSpPr/>
          <p:nvPr/>
        </p:nvSpPr>
        <p:spPr>
          <a:xfrm>
            <a:off x="323850" y="3540584"/>
            <a:ext cx="12341840" cy="3416320"/>
          </a:xfrm>
          <a:prstGeom prst="rect">
            <a:avLst/>
          </a:prstGeom>
        </p:spPr>
        <p:txBody>
          <a:bodyPr wrap="none">
            <a:spAutoFit/>
          </a:bodyPr>
          <a:lstStyle/>
          <a:p>
            <a:r>
              <a:rPr lang="en-AU" sz="5400" b="1" dirty="0" smtClean="0">
                <a:effectLst>
                  <a:outerShdw blurRad="38100" dist="38100" dir="2700000" algn="tl">
                    <a:srgbClr val="000000">
                      <a:alpha val="43137"/>
                    </a:srgbClr>
                  </a:outerShdw>
                </a:effectLst>
              </a:rPr>
              <a:t>#</a:t>
            </a:r>
            <a:r>
              <a:rPr lang="en-AU" sz="5400" b="1" dirty="0" err="1" smtClean="0">
                <a:hlinkClick r:id="rId3"/>
              </a:rPr>
              <a:t>FromWhereIStand</a:t>
            </a:r>
            <a:endParaRPr lang="en-AU" sz="5400" b="1" dirty="0" smtClean="0"/>
          </a:p>
          <a:p>
            <a:r>
              <a:rPr lang="en-AU" sz="5400" b="1" dirty="0" smtClean="0"/>
              <a:t>Twitter: @</a:t>
            </a:r>
            <a:r>
              <a:rPr lang="en-AU" sz="5400" b="1" dirty="0" err="1" smtClean="0"/>
              <a:t>TheWorldsLesson</a:t>
            </a:r>
            <a:endParaRPr lang="en-AU" sz="5400" b="1" dirty="0" smtClean="0"/>
          </a:p>
          <a:p>
            <a:r>
              <a:rPr lang="en-AU" sz="5400" b="1" dirty="0" smtClean="0"/>
              <a:t>Facebook: </a:t>
            </a:r>
            <a:r>
              <a:rPr lang="en-AU" sz="5400" b="1" dirty="0" err="1" smtClean="0"/>
              <a:t>TheWorldsLargestLesson</a:t>
            </a:r>
            <a:endParaRPr lang="en-AU" sz="5400" b="1" dirty="0" smtClean="0"/>
          </a:p>
          <a:p>
            <a:r>
              <a:rPr lang="en-AU" sz="5400" b="1" dirty="0" smtClean="0"/>
              <a:t>Instagram: @</a:t>
            </a:r>
            <a:r>
              <a:rPr lang="en-AU" sz="5400" b="1" dirty="0" err="1" smtClean="0"/>
              <a:t>theworldslesson</a:t>
            </a:r>
            <a:endParaRPr lang="en-AU" sz="5400" dirty="0"/>
          </a:p>
        </p:txBody>
      </p:sp>
    </p:spTree>
    <p:extLst>
      <p:ext uri="{BB962C8B-B14F-4D97-AF65-F5344CB8AC3E}">
        <p14:creationId xmlns:p14="http://schemas.microsoft.com/office/powerpoint/2010/main" val="981342589"/>
      </p:ext>
    </p:extLst>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4800" y="0"/>
            <a:ext cx="7315200" cy="7315200"/>
          </a:xfrm>
          <a:prstGeom prst="rect">
            <a:avLst/>
          </a:prstGeom>
          <a:effectLst/>
        </p:spPr>
      </p:pic>
      <p:sp>
        <p:nvSpPr>
          <p:cNvPr id="2" name="Rectangle 1"/>
          <p:cNvSpPr/>
          <p:nvPr/>
        </p:nvSpPr>
        <p:spPr>
          <a:xfrm>
            <a:off x="0" y="0"/>
            <a:ext cx="13004800" cy="7315200"/>
          </a:xfrm>
          <a:prstGeom prst="rect">
            <a:avLst/>
          </a:prstGeom>
          <a:solidFill>
            <a:schemeClr val="bg1">
              <a:alpha val="70000"/>
            </a:schemeClr>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44500" rtl="0" fontAlgn="auto" latinLnBrk="1" hangingPunct="0">
              <a:lnSpc>
                <a:spcPct val="100000"/>
              </a:lnSpc>
              <a:spcBef>
                <a:spcPts val="0"/>
              </a:spcBef>
              <a:spcAft>
                <a:spcPts val="0"/>
              </a:spcAft>
              <a:buClrTx/>
              <a:buSzTx/>
              <a:buFontTx/>
              <a:buNone/>
              <a:tabLst/>
            </a:pPr>
            <a:endParaRPr kumimoji="0" lang="en-AU" sz="2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
        <p:nvSpPr>
          <p:cNvPr id="4" name="Rectangle 3"/>
          <p:cNvSpPr/>
          <p:nvPr/>
        </p:nvSpPr>
        <p:spPr>
          <a:xfrm>
            <a:off x="481361" y="1541889"/>
            <a:ext cx="12042079" cy="5262979"/>
          </a:xfrm>
          <a:prstGeom prst="rect">
            <a:avLst/>
          </a:prstGeom>
        </p:spPr>
        <p:txBody>
          <a:bodyPr wrap="none">
            <a:spAutoFit/>
          </a:bodyPr>
          <a:lstStyle/>
          <a:p>
            <a:pPr algn="ctr"/>
            <a:r>
              <a:rPr lang="en-AU" sz="4400" b="1" dirty="0">
                <a:hlinkClick r:id="rId4"/>
              </a:rPr>
              <a:t>https://</a:t>
            </a:r>
            <a:r>
              <a:rPr lang="en-AU" sz="4400" b="1" dirty="0" smtClean="0">
                <a:hlinkClick r:id="rId4"/>
              </a:rPr>
              <a:t>worldslargestlesson.globalgoals.org/</a:t>
            </a:r>
          </a:p>
          <a:p>
            <a:pPr algn="ctr"/>
            <a:r>
              <a:rPr lang="en-AU" sz="4800" b="1" dirty="0" err="1" smtClean="0">
                <a:hlinkClick r:id="rId4"/>
              </a:rPr>
              <a:t>FromWhereIStand</a:t>
            </a:r>
            <a:r>
              <a:rPr lang="en-AU" sz="4800" b="1" dirty="0" smtClean="0">
                <a:hlinkClick r:id="rId4"/>
              </a:rPr>
              <a:t>/index.html</a:t>
            </a:r>
            <a:endParaRPr lang="en-AU" sz="2800" b="1" dirty="0" smtClean="0"/>
          </a:p>
          <a:p>
            <a:pPr algn="ctr"/>
            <a:endParaRPr lang="en-AU" sz="2000" b="1" dirty="0" smtClean="0"/>
          </a:p>
          <a:p>
            <a:pPr algn="ctr"/>
            <a:r>
              <a:rPr lang="en-AU" sz="2800" b="1" dirty="0"/>
              <a:t>o</a:t>
            </a:r>
            <a:r>
              <a:rPr lang="en-AU" sz="2800" b="1" dirty="0" smtClean="0"/>
              <a:t>r</a:t>
            </a:r>
          </a:p>
          <a:p>
            <a:pPr algn="ctr"/>
            <a:endParaRPr lang="en-AU" sz="2000" b="1" dirty="0" smtClean="0"/>
          </a:p>
          <a:p>
            <a:pPr algn="ctr"/>
            <a:r>
              <a:rPr lang="en-AU" sz="5400" b="1" dirty="0">
                <a:hlinkClick r:id="rId5"/>
              </a:rPr>
              <a:t>https://</a:t>
            </a:r>
            <a:r>
              <a:rPr lang="en-AU" sz="5400" b="1" dirty="0" smtClean="0">
                <a:hlinkClick r:id="rId5"/>
              </a:rPr>
              <a:t>goo.gl/BwiWEY</a:t>
            </a:r>
            <a:r>
              <a:rPr lang="en-AU" sz="5400" b="1" dirty="0" smtClean="0"/>
              <a:t> </a:t>
            </a:r>
          </a:p>
          <a:p>
            <a:pPr algn="ctr"/>
            <a:endParaRPr lang="en-AU" sz="2000" b="1" dirty="0"/>
          </a:p>
          <a:p>
            <a:pPr algn="ctr"/>
            <a:r>
              <a:rPr lang="en-AU" sz="2800" b="1" dirty="0"/>
              <a:t>or</a:t>
            </a:r>
          </a:p>
          <a:p>
            <a:pPr algn="ctr"/>
            <a:endParaRPr lang="en-AU" sz="2000" b="1" dirty="0"/>
          </a:p>
          <a:p>
            <a:pPr algn="ctr"/>
            <a:r>
              <a:rPr lang="en-AU" sz="5400" b="1" dirty="0" smtClean="0"/>
              <a:t>Look up World’s Largest Lesson</a:t>
            </a:r>
            <a:endParaRPr lang="en-AU" sz="5400" b="1" dirty="0"/>
          </a:p>
        </p:txBody>
      </p:sp>
      <p:sp>
        <p:nvSpPr>
          <p:cNvPr id="3" name="Title 1"/>
          <p:cNvSpPr>
            <a:spLocks noGrp="1"/>
          </p:cNvSpPr>
          <p:nvPr>
            <p:ph type="title"/>
          </p:nvPr>
        </p:nvSpPr>
        <p:spPr>
          <a:xfrm>
            <a:off x="2381250" y="170288"/>
            <a:ext cx="8242300" cy="1219201"/>
          </a:xfrm>
        </p:spPr>
        <p:txBody>
          <a:bodyPr/>
          <a:lstStyle/>
          <a:p>
            <a:r>
              <a:rPr lang="en-AU" sz="8800" b="1" u="sng" dirty="0" smtClean="0"/>
              <a:t>Time For Action!</a:t>
            </a:r>
            <a:endParaRPr lang="en-AU" sz="8800" b="1" u="sng" dirty="0"/>
          </a:p>
        </p:txBody>
      </p:sp>
    </p:spTree>
    <p:extLst>
      <p:ext uri="{BB962C8B-B14F-4D97-AF65-F5344CB8AC3E}">
        <p14:creationId xmlns:p14="http://schemas.microsoft.com/office/powerpoint/2010/main" val="868253539"/>
      </p:ext>
    </p:extLst>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858" b="56511"/>
          <a:stretch/>
        </p:blipFill>
        <p:spPr>
          <a:xfrm>
            <a:off x="0" y="904875"/>
            <a:ext cx="13011150" cy="5505450"/>
          </a:xfrm>
          <a:prstGeom prst="rect">
            <a:avLst/>
          </a:prstGeom>
        </p:spPr>
      </p:pic>
    </p:spTree>
    <p:extLst>
      <p:ext uri="{BB962C8B-B14F-4D97-AF65-F5344CB8AC3E}">
        <p14:creationId xmlns:p14="http://schemas.microsoft.com/office/powerpoint/2010/main" val="42225406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68" t="5859" b="52734"/>
          <a:stretch/>
        </p:blipFill>
        <p:spPr>
          <a:xfrm>
            <a:off x="0" y="606676"/>
            <a:ext cx="13004800" cy="6101847"/>
          </a:xfrm>
          <a:prstGeom prst="rect">
            <a:avLst/>
          </a:prstGeom>
        </p:spPr>
      </p:pic>
    </p:spTree>
    <p:extLst>
      <p:ext uri="{BB962C8B-B14F-4D97-AF65-F5344CB8AC3E}">
        <p14:creationId xmlns:p14="http://schemas.microsoft.com/office/powerpoint/2010/main" val="3825933569"/>
      </p:ext>
    </p:extLst>
  </p:cSld>
  <p:clrMapOvr>
    <a:masterClrMapping/>
  </p:clrMapOvr>
  <p:transition spd="med"/>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56" t="5990" b="52733"/>
          <a:stretch/>
        </p:blipFill>
        <p:spPr>
          <a:xfrm>
            <a:off x="0" y="616645"/>
            <a:ext cx="13004800" cy="6081910"/>
          </a:xfrm>
          <a:prstGeom prst="rect">
            <a:avLst/>
          </a:prstGeom>
        </p:spPr>
      </p:pic>
    </p:spTree>
    <p:extLst>
      <p:ext uri="{BB962C8B-B14F-4D97-AF65-F5344CB8AC3E}">
        <p14:creationId xmlns:p14="http://schemas.microsoft.com/office/powerpoint/2010/main" val="2067895025"/>
      </p:ext>
    </p:extLst>
  </p:cSld>
  <p:clrMapOvr>
    <a:masterClrMapping/>
  </p:clrMapOvr>
  <p:transition spd="med"/>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3890" t="7293" r="26037" b="55859"/>
          <a:stretch/>
        </p:blipFill>
        <p:spPr>
          <a:xfrm>
            <a:off x="2082261" y="-1"/>
            <a:ext cx="8840278" cy="7315201"/>
          </a:xfrm>
          <a:prstGeom prst="rect">
            <a:avLst/>
          </a:prstGeom>
        </p:spPr>
      </p:pic>
    </p:spTree>
    <p:extLst>
      <p:ext uri="{BB962C8B-B14F-4D97-AF65-F5344CB8AC3E}">
        <p14:creationId xmlns:p14="http://schemas.microsoft.com/office/powerpoint/2010/main" val="3799442979"/>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64D9E"/>
        </a:solidFill>
        <a:effectLst/>
      </p:bgPr>
    </p:bg>
    <p:spTree>
      <p:nvGrpSpPr>
        <p:cNvPr id="1" name=""/>
        <p:cNvGrpSpPr/>
        <p:nvPr/>
      </p:nvGrpSpPr>
      <p:grpSpPr>
        <a:xfrm>
          <a:off x="0" y="0"/>
          <a:ext cx="0" cy="0"/>
          <a:chOff x="0" y="0"/>
          <a:chExt cx="0" cy="0"/>
        </a:xfrm>
      </p:grpSpPr>
      <p:sp>
        <p:nvSpPr>
          <p:cNvPr id="8" name="TextBox 7"/>
          <p:cNvSpPr txBox="1"/>
          <p:nvPr/>
        </p:nvSpPr>
        <p:spPr>
          <a:xfrm>
            <a:off x="344403" y="1349886"/>
            <a:ext cx="12315995" cy="2685800"/>
          </a:xfrm>
          <a:prstGeom prst="rect">
            <a:avLst/>
          </a:prstGeom>
          <a:noFill/>
        </p:spPr>
        <p:txBody>
          <a:bodyPr wrap="square" rtlCol="0">
            <a:spAutoFit/>
          </a:bodyPr>
          <a:lstStyle/>
          <a:p>
            <a:pPr algn="ctr"/>
            <a:r>
              <a:rPr lang="en-US" sz="8000" b="1" dirty="0" smtClean="0">
                <a:solidFill>
                  <a:schemeClr val="bg1"/>
                </a:solidFill>
                <a:latin typeface="WeblySleek UI Light"/>
                <a:cs typeface="WeblySleek UI Light"/>
              </a:rPr>
              <a:t>Learning &amp; Expectations Spectrum</a:t>
            </a:r>
            <a:endParaRPr lang="en-US" sz="8000" dirty="0">
              <a:solidFill>
                <a:schemeClr val="bg1"/>
              </a:solidFill>
              <a:latin typeface="WeblySleek UI Light"/>
              <a:cs typeface="WeblySleek UI Light"/>
            </a:endParaRPr>
          </a:p>
          <a:p>
            <a:endParaRPr lang="da-DK" sz="800" dirty="0">
              <a:solidFill>
                <a:schemeClr val="bg1"/>
              </a:solidFill>
              <a:latin typeface="WeblySleek UI Semilight" pitchFamily="34" charset="0"/>
              <a:cs typeface="WeblySleek UI Semilight" pitchFamily="34" charset="0"/>
            </a:endParaRPr>
          </a:p>
        </p:txBody>
      </p:sp>
      <p:sp>
        <p:nvSpPr>
          <p:cNvPr id="5" name="TextBox 4"/>
          <p:cNvSpPr txBox="1"/>
          <p:nvPr/>
        </p:nvSpPr>
        <p:spPr>
          <a:xfrm>
            <a:off x="7790375" y="6845085"/>
            <a:ext cx="4632960" cy="322076"/>
          </a:xfrm>
          <a:prstGeom prst="rect">
            <a:avLst/>
          </a:prstGeom>
          <a:noFill/>
        </p:spPr>
        <p:txBody>
          <a:bodyPr wrap="square" rtlCol="0">
            <a:spAutoFit/>
          </a:bodyPr>
          <a:lstStyle/>
          <a:p>
            <a:pPr algn="r"/>
            <a:r>
              <a:rPr lang="en-US" sz="1493" dirty="0">
                <a:solidFill>
                  <a:schemeClr val="bg1"/>
                </a:solidFill>
              </a:rPr>
              <a:t>INSPIRE </a:t>
            </a:r>
            <a:r>
              <a:rPr lang="en-US" sz="1493" dirty="0" smtClean="0">
                <a:solidFill>
                  <a:schemeClr val="bg1"/>
                </a:solidFill>
                <a:latin typeface="Wingdings"/>
                <a:sym typeface="Wingdings" panose="05000000000000000000" pitchFamily="2" charset="2"/>
              </a:rPr>
              <a:t></a:t>
            </a:r>
            <a:r>
              <a:rPr lang="en-US" sz="1493" dirty="0" smtClean="0">
                <a:solidFill>
                  <a:schemeClr val="bg1"/>
                </a:solidFill>
                <a:ea typeface="Wingdings"/>
                <a:cs typeface="Wingdings"/>
              </a:rPr>
              <a:t> </a:t>
            </a:r>
            <a:r>
              <a:rPr lang="en-US" sz="1493" dirty="0">
                <a:solidFill>
                  <a:schemeClr val="bg1"/>
                </a:solidFill>
                <a:ea typeface="Wingdings"/>
                <a:cs typeface="Wingdings"/>
              </a:rPr>
              <a:t>EMPOWER </a:t>
            </a:r>
            <a:r>
              <a:rPr lang="en-US" sz="1493" dirty="0">
                <a:solidFill>
                  <a:schemeClr val="bg1"/>
                </a:solidFill>
                <a:latin typeface="Wingdings"/>
                <a:sym typeface="Wingdings" panose="05000000000000000000" pitchFamily="2" charset="2"/>
              </a:rPr>
              <a:t></a:t>
            </a:r>
            <a:r>
              <a:rPr lang="en-US" sz="1493" dirty="0" smtClean="0">
                <a:solidFill>
                  <a:schemeClr val="bg1"/>
                </a:solidFill>
                <a:ea typeface="Wingdings"/>
                <a:cs typeface="Wingdings"/>
              </a:rPr>
              <a:t> </a:t>
            </a:r>
            <a:r>
              <a:rPr lang="en-US" sz="1493" dirty="0">
                <a:solidFill>
                  <a:schemeClr val="bg1"/>
                </a:solidFill>
                <a:ea typeface="Wingdings"/>
                <a:cs typeface="Wingdings"/>
              </a:rPr>
              <a:t>ENGAGE</a:t>
            </a:r>
            <a:endParaRPr lang="en-US" sz="1493"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51" y="4777979"/>
            <a:ext cx="5428156" cy="2214319"/>
          </a:xfrm>
          <a:prstGeom prst="rect">
            <a:avLst/>
          </a:prstGeom>
        </p:spPr>
      </p:pic>
      <p:pic>
        <p:nvPicPr>
          <p:cNvPr id="9" name="Picture 2" descr="C:\Users\blablarist\JUMP!\Communication\Internal\Logos\J!white-MAN-UR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9039" y="4777979"/>
            <a:ext cx="1677677" cy="19073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94216614"/>
      </p:ext>
    </p:extLst>
  </p:cSld>
  <p:clrMapOvr>
    <a:masterClrMapping/>
  </p:clrMapOvr>
  <p:transition spd="med"/>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56" t="5990" b="52733"/>
          <a:stretch/>
        </p:blipFill>
        <p:spPr>
          <a:xfrm>
            <a:off x="0" y="616645"/>
            <a:ext cx="13004800" cy="6081910"/>
          </a:xfrm>
          <a:prstGeom prst="rect">
            <a:avLst/>
          </a:prstGeom>
        </p:spPr>
      </p:pic>
    </p:spTree>
    <p:extLst>
      <p:ext uri="{BB962C8B-B14F-4D97-AF65-F5344CB8AC3E}">
        <p14:creationId xmlns:p14="http://schemas.microsoft.com/office/powerpoint/2010/main" val="1369542505"/>
      </p:ext>
    </p:extLst>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925" y="2195542"/>
            <a:ext cx="11664950" cy="4524315"/>
          </a:xfrm>
          <a:prstGeom prst="rect">
            <a:avLst/>
          </a:prstGeom>
        </p:spPr>
        <p:txBody>
          <a:bodyPr wrap="square">
            <a:spAutoFit/>
          </a:bodyPr>
          <a:lstStyle/>
          <a:p>
            <a:pPr algn="l"/>
            <a:r>
              <a:rPr lang="en-AU" sz="3600" b="1" dirty="0" smtClean="0">
                <a:solidFill>
                  <a:srgbClr val="000000"/>
                </a:solidFill>
                <a:latin typeface="Helvetica" panose="020B0604020202020204" pitchFamily="34" charset="0"/>
                <a:cs typeface="Helvetica" panose="020B0604020202020204" pitchFamily="34" charset="0"/>
              </a:rPr>
              <a:t>Twitter</a:t>
            </a:r>
          </a:p>
          <a:p>
            <a:pPr algn="l"/>
            <a:r>
              <a:rPr lang="en-AU" sz="3600" dirty="0" smtClean="0">
                <a:solidFill>
                  <a:srgbClr val="0563C2"/>
                </a:solidFill>
                <a:latin typeface="Helvetica" panose="020B0604020202020204" pitchFamily="34" charset="0"/>
                <a:cs typeface="Helvetica" panose="020B0604020202020204" pitchFamily="34" charset="0"/>
                <a:hlinkClick r:id="rId3"/>
              </a:rPr>
              <a:t>https</a:t>
            </a:r>
            <a:r>
              <a:rPr lang="en-AU" sz="3600" dirty="0">
                <a:solidFill>
                  <a:srgbClr val="0563C2"/>
                </a:solidFill>
                <a:latin typeface="Helvetica" panose="020B0604020202020204" pitchFamily="34" charset="0"/>
                <a:cs typeface="Helvetica" panose="020B0604020202020204" pitchFamily="34" charset="0"/>
                <a:hlinkClick r:id="rId3"/>
              </a:rPr>
              <a:t>://</a:t>
            </a:r>
            <a:r>
              <a:rPr lang="en-AU" sz="3600" dirty="0" smtClean="0">
                <a:solidFill>
                  <a:srgbClr val="0563C2"/>
                </a:solidFill>
                <a:latin typeface="Helvetica" panose="020B0604020202020204" pitchFamily="34" charset="0"/>
                <a:cs typeface="Helvetica" panose="020B0604020202020204" pitchFamily="34" charset="0"/>
                <a:hlinkClick r:id="rId3"/>
              </a:rPr>
              <a:t>twitter.com/Theworldslesson</a:t>
            </a:r>
            <a:r>
              <a:rPr lang="en-AU" sz="3600" dirty="0" smtClean="0">
                <a:solidFill>
                  <a:srgbClr val="0563C2"/>
                </a:solidFill>
                <a:latin typeface="Helvetica" panose="020B0604020202020204" pitchFamily="34" charset="0"/>
                <a:cs typeface="Helvetica" panose="020B0604020202020204" pitchFamily="34" charset="0"/>
              </a:rPr>
              <a:t> </a:t>
            </a:r>
          </a:p>
          <a:p>
            <a:pPr algn="l"/>
            <a:endParaRPr lang="en-AU" sz="3600" b="1" dirty="0">
              <a:solidFill>
                <a:srgbClr val="0563C2"/>
              </a:solidFill>
              <a:latin typeface="Helvetica" panose="020B0604020202020204" pitchFamily="34" charset="0"/>
              <a:cs typeface="Helvetica" panose="020B0604020202020204" pitchFamily="34" charset="0"/>
            </a:endParaRPr>
          </a:p>
          <a:p>
            <a:pPr algn="l"/>
            <a:r>
              <a:rPr lang="en-AU" sz="3600" b="1" dirty="0">
                <a:solidFill>
                  <a:srgbClr val="000000"/>
                </a:solidFill>
                <a:latin typeface="Helvetica" panose="020B0604020202020204" pitchFamily="34" charset="0"/>
                <a:cs typeface="Helvetica" panose="020B0604020202020204" pitchFamily="34" charset="0"/>
              </a:rPr>
              <a:t>Facebook </a:t>
            </a:r>
            <a:endParaRPr lang="en-AU" sz="3600" b="1" dirty="0" smtClean="0">
              <a:solidFill>
                <a:srgbClr val="000000"/>
              </a:solidFill>
              <a:latin typeface="Helvetica" panose="020B0604020202020204" pitchFamily="34" charset="0"/>
              <a:cs typeface="Helvetica" panose="020B0604020202020204" pitchFamily="34" charset="0"/>
            </a:endParaRPr>
          </a:p>
          <a:p>
            <a:pPr algn="l"/>
            <a:r>
              <a:rPr lang="en-AU" sz="3600" dirty="0" smtClean="0">
                <a:solidFill>
                  <a:srgbClr val="0563C2"/>
                </a:solidFill>
                <a:latin typeface="Helvetica" panose="020B0604020202020204" pitchFamily="34" charset="0"/>
                <a:cs typeface="Helvetica" panose="020B0604020202020204" pitchFamily="34" charset="0"/>
                <a:hlinkClick r:id="rId4"/>
              </a:rPr>
              <a:t>https</a:t>
            </a:r>
            <a:r>
              <a:rPr lang="en-AU" sz="3600" dirty="0">
                <a:solidFill>
                  <a:srgbClr val="0563C2"/>
                </a:solidFill>
                <a:latin typeface="Helvetica" panose="020B0604020202020204" pitchFamily="34" charset="0"/>
                <a:cs typeface="Helvetica" panose="020B0604020202020204" pitchFamily="34" charset="0"/>
                <a:hlinkClick r:id="rId4"/>
              </a:rPr>
              <a:t>://</a:t>
            </a:r>
            <a:r>
              <a:rPr lang="en-AU" sz="3600" dirty="0" smtClean="0">
                <a:solidFill>
                  <a:srgbClr val="0563C2"/>
                </a:solidFill>
                <a:latin typeface="Helvetica" panose="020B0604020202020204" pitchFamily="34" charset="0"/>
                <a:cs typeface="Helvetica" panose="020B0604020202020204" pitchFamily="34" charset="0"/>
                <a:hlinkClick r:id="rId4"/>
              </a:rPr>
              <a:t>www.facebook.com/TheWorldsLargestLesson</a:t>
            </a:r>
            <a:r>
              <a:rPr lang="en-AU" sz="3600" dirty="0" smtClean="0">
                <a:solidFill>
                  <a:srgbClr val="0563C2"/>
                </a:solidFill>
                <a:latin typeface="Helvetica" panose="020B0604020202020204" pitchFamily="34" charset="0"/>
                <a:cs typeface="Helvetica" panose="020B0604020202020204" pitchFamily="34" charset="0"/>
              </a:rPr>
              <a:t> </a:t>
            </a:r>
            <a:endParaRPr lang="en-AU" sz="3600" dirty="0">
              <a:solidFill>
                <a:srgbClr val="0563C2"/>
              </a:solidFill>
              <a:latin typeface="Helvetica" panose="020B0604020202020204" pitchFamily="34" charset="0"/>
              <a:cs typeface="Helvetica" panose="020B0604020202020204" pitchFamily="34" charset="0"/>
            </a:endParaRPr>
          </a:p>
          <a:p>
            <a:pPr algn="l"/>
            <a:endParaRPr lang="en-AU" sz="3600" b="1" dirty="0" smtClean="0">
              <a:solidFill>
                <a:srgbClr val="000000"/>
              </a:solidFill>
              <a:latin typeface="Helvetica" panose="020B0604020202020204" pitchFamily="34" charset="0"/>
              <a:cs typeface="Helvetica" panose="020B0604020202020204" pitchFamily="34" charset="0"/>
            </a:endParaRPr>
          </a:p>
          <a:p>
            <a:pPr algn="l"/>
            <a:r>
              <a:rPr lang="en-AU" sz="3600" b="1" dirty="0" smtClean="0">
                <a:solidFill>
                  <a:srgbClr val="000000"/>
                </a:solidFill>
                <a:latin typeface="Helvetica" panose="020B0604020202020204" pitchFamily="34" charset="0"/>
                <a:cs typeface="Helvetica" panose="020B0604020202020204" pitchFamily="34" charset="0"/>
              </a:rPr>
              <a:t>Instagram </a:t>
            </a:r>
          </a:p>
          <a:p>
            <a:pPr algn="l"/>
            <a:r>
              <a:rPr lang="en-AU" sz="3600" dirty="0" smtClean="0">
                <a:solidFill>
                  <a:srgbClr val="0000EA"/>
                </a:solidFill>
                <a:latin typeface="Helvetica" panose="020B0604020202020204" pitchFamily="34" charset="0"/>
                <a:cs typeface="Helvetica" panose="020B0604020202020204" pitchFamily="34" charset="0"/>
                <a:hlinkClick r:id="rId5"/>
              </a:rPr>
              <a:t>https</a:t>
            </a:r>
            <a:r>
              <a:rPr lang="en-AU" sz="3600" dirty="0">
                <a:solidFill>
                  <a:srgbClr val="0000EA"/>
                </a:solidFill>
                <a:latin typeface="Helvetica" panose="020B0604020202020204" pitchFamily="34" charset="0"/>
                <a:cs typeface="Helvetica" panose="020B0604020202020204" pitchFamily="34" charset="0"/>
                <a:hlinkClick r:id="rId5"/>
              </a:rPr>
              <a:t>://</a:t>
            </a:r>
            <a:r>
              <a:rPr lang="en-AU" sz="3600" dirty="0" smtClean="0">
                <a:solidFill>
                  <a:srgbClr val="0000EA"/>
                </a:solidFill>
                <a:latin typeface="Helvetica" panose="020B0604020202020204" pitchFamily="34" charset="0"/>
                <a:cs typeface="Helvetica" panose="020B0604020202020204" pitchFamily="34" charset="0"/>
                <a:hlinkClick r:id="rId5"/>
              </a:rPr>
              <a:t>www.instagram.com/theworldslesson</a:t>
            </a:r>
            <a:r>
              <a:rPr lang="en-AU" sz="3600" dirty="0" smtClean="0">
                <a:solidFill>
                  <a:srgbClr val="0000EA"/>
                </a:solidFill>
                <a:latin typeface="Helvetica" panose="020B0604020202020204" pitchFamily="34" charset="0"/>
                <a:cs typeface="Helvetica" panose="020B0604020202020204" pitchFamily="34" charset="0"/>
              </a:rPr>
              <a:t> </a:t>
            </a:r>
            <a:endParaRPr lang="en-AU" sz="3600" dirty="0">
              <a:latin typeface="Helvetica" panose="020B0604020202020204" pitchFamily="34" charset="0"/>
              <a:cs typeface="Helvetica" panose="020B0604020202020204" pitchFamily="34" charset="0"/>
            </a:endParaRPr>
          </a:p>
        </p:txBody>
      </p:sp>
      <p:sp>
        <p:nvSpPr>
          <p:cNvPr id="5" name="Title 1"/>
          <p:cNvSpPr>
            <a:spLocks noGrp="1"/>
          </p:cNvSpPr>
          <p:nvPr>
            <p:ph type="title"/>
          </p:nvPr>
        </p:nvSpPr>
        <p:spPr>
          <a:xfrm>
            <a:off x="669925" y="514676"/>
            <a:ext cx="3425825" cy="1219201"/>
          </a:xfrm>
        </p:spPr>
        <p:txBody>
          <a:bodyPr/>
          <a:lstStyle/>
          <a:p>
            <a:pPr algn="l"/>
            <a:r>
              <a:rPr lang="en-AU" sz="8800" b="1" u="sng" dirty="0" smtClean="0"/>
              <a:t>Share!</a:t>
            </a:r>
            <a:endParaRPr lang="en-AU" sz="8800" b="1" u="sng" dirty="0"/>
          </a:p>
        </p:txBody>
      </p:sp>
      <p:sp>
        <p:nvSpPr>
          <p:cNvPr id="6" name="Rectangle 5"/>
          <p:cNvSpPr/>
          <p:nvPr/>
        </p:nvSpPr>
        <p:spPr>
          <a:xfrm>
            <a:off x="5181600" y="228926"/>
            <a:ext cx="6838950" cy="1951496"/>
          </a:xfrm>
          <a:prstGeom prst="rect">
            <a:avLst/>
          </a:prstGeom>
          <a:ln w="38100" cmpd="sng">
            <a:solidFill>
              <a:schemeClr val="tx1"/>
            </a:solidFill>
          </a:ln>
        </p:spPr>
        <p:txBody>
          <a:bodyPr wrap="square">
            <a:spAutoFit/>
          </a:bodyPr>
          <a:lstStyle/>
          <a:p>
            <a:pPr algn="l">
              <a:lnSpc>
                <a:spcPct val="150000"/>
              </a:lnSpc>
            </a:pPr>
            <a:r>
              <a:rPr lang="en-AU" sz="2800" dirty="0">
                <a:solidFill>
                  <a:srgbClr val="4C4C4C"/>
                </a:solidFill>
                <a:latin typeface="Arial" panose="020B0604020202020204" pitchFamily="34" charset="0"/>
              </a:rPr>
              <a:t>@</a:t>
            </a:r>
            <a:r>
              <a:rPr lang="en-AU" sz="2800" dirty="0" err="1">
                <a:solidFill>
                  <a:srgbClr val="4C4C4C"/>
                </a:solidFill>
                <a:latin typeface="Arial" panose="020B0604020202020204" pitchFamily="34" charset="0"/>
              </a:rPr>
              <a:t>TheWorldsLesson</a:t>
            </a:r>
            <a:r>
              <a:rPr lang="en-AU" sz="2800" dirty="0">
                <a:solidFill>
                  <a:srgbClr val="4C4C4C"/>
                </a:solidFill>
                <a:latin typeface="Arial" panose="020B0604020202020204" pitchFamily="34" charset="0"/>
              </a:rPr>
              <a:t> #</a:t>
            </a:r>
            <a:r>
              <a:rPr lang="en-AU" sz="2800" dirty="0" err="1">
                <a:solidFill>
                  <a:srgbClr val="4C4C4C"/>
                </a:solidFill>
                <a:latin typeface="Arial" panose="020B0604020202020204" pitchFamily="34" charset="0"/>
              </a:rPr>
              <a:t>FromWhereIStand</a:t>
            </a:r>
            <a:r>
              <a:rPr lang="en-AU" sz="2800" dirty="0">
                <a:solidFill>
                  <a:srgbClr val="4C4C4C"/>
                </a:solidFill>
                <a:latin typeface="Arial" panose="020B0604020202020204" pitchFamily="34" charset="0"/>
              </a:rPr>
              <a:t> in </a:t>
            </a:r>
            <a:r>
              <a:rPr lang="en-AU" sz="2800" dirty="0" smtClean="0">
                <a:solidFill>
                  <a:srgbClr val="4C4C4C"/>
                </a:solidFill>
                <a:latin typeface="Arial" panose="020B0604020202020204" pitchFamily="34" charset="0"/>
              </a:rPr>
              <a:t>#</a:t>
            </a:r>
            <a:r>
              <a:rPr lang="en-AU" sz="2800" i="1" u="dotted" dirty="0" smtClean="0">
                <a:solidFill>
                  <a:schemeClr val="bg1">
                    <a:lumMod val="50000"/>
                  </a:schemeClr>
                </a:solidFill>
                <a:latin typeface="Arial" panose="020B0604020202020204" pitchFamily="34" charset="0"/>
              </a:rPr>
              <a:t>(write country)</a:t>
            </a:r>
            <a:r>
              <a:rPr lang="en-AU" sz="2800" i="1" dirty="0" smtClean="0">
                <a:solidFill>
                  <a:srgbClr val="4C4C4C"/>
                </a:solidFill>
                <a:latin typeface="Arial" panose="020B0604020202020204" pitchFamily="34" charset="0"/>
              </a:rPr>
              <a:t> </a:t>
            </a:r>
            <a:r>
              <a:rPr lang="en-US" sz="2800" dirty="0" smtClean="0">
                <a:solidFill>
                  <a:srgbClr val="4C4C4C"/>
                </a:solidFill>
                <a:latin typeface="Arial" panose="020B0604020202020204" pitchFamily="34" charset="0"/>
              </a:rPr>
              <a:t>my </a:t>
            </a:r>
            <a:r>
              <a:rPr lang="en-US" sz="2800" dirty="0">
                <a:solidFill>
                  <a:srgbClr val="4C4C4C"/>
                </a:solidFill>
                <a:latin typeface="Arial" panose="020B0604020202020204" pitchFamily="34" charset="0"/>
              </a:rPr>
              <a:t>gender </a:t>
            </a:r>
            <a:r>
              <a:rPr lang="en-US" sz="2800" dirty="0">
                <a:solidFill>
                  <a:srgbClr val="4C4C4C"/>
                </a:solidFill>
                <a:latin typeface="ArialMT"/>
              </a:rPr>
              <a:t>ratio is </a:t>
            </a:r>
            <a:r>
              <a:rPr lang="en-US" sz="2800" i="1" u="dotted" dirty="0" smtClean="0">
                <a:solidFill>
                  <a:schemeClr val="bg1">
                    <a:lumMod val="50000"/>
                  </a:schemeClr>
                </a:solidFill>
                <a:latin typeface="ArialMT"/>
              </a:rPr>
              <a:t>(women)</a:t>
            </a:r>
            <a:r>
              <a:rPr lang="en-US" sz="2000" i="1" dirty="0" smtClean="0">
                <a:solidFill>
                  <a:srgbClr val="4C4C4C"/>
                </a:solidFill>
                <a:latin typeface="ArialMT"/>
              </a:rPr>
              <a:t> </a:t>
            </a:r>
            <a:r>
              <a:rPr lang="en-US" sz="2800" dirty="0">
                <a:solidFill>
                  <a:srgbClr val="4C4C4C"/>
                </a:solidFill>
                <a:latin typeface="ArialMT"/>
              </a:rPr>
              <a:t>: </a:t>
            </a:r>
            <a:r>
              <a:rPr lang="en-US" sz="2800" i="1" u="dotted" dirty="0" smtClean="0">
                <a:solidFill>
                  <a:schemeClr val="bg1">
                    <a:lumMod val="50000"/>
                  </a:schemeClr>
                </a:solidFill>
                <a:latin typeface="ArialMT"/>
              </a:rPr>
              <a:t>(men)</a:t>
            </a:r>
            <a:r>
              <a:rPr lang="en-US" sz="2000" dirty="0" smtClean="0">
                <a:solidFill>
                  <a:srgbClr val="4C4C4C"/>
                </a:solidFill>
                <a:latin typeface="ArialMT"/>
              </a:rPr>
              <a:t> </a:t>
            </a:r>
            <a:r>
              <a:rPr lang="en-US" sz="2800" dirty="0">
                <a:solidFill>
                  <a:srgbClr val="4C4C4C"/>
                </a:solidFill>
                <a:latin typeface="ArialMT"/>
              </a:rPr>
              <a:t>#</a:t>
            </a:r>
            <a:r>
              <a:rPr lang="en-US" sz="2800" dirty="0" err="1">
                <a:solidFill>
                  <a:srgbClr val="4C4C4C"/>
                </a:solidFill>
                <a:latin typeface="ArialMT"/>
              </a:rPr>
              <a:t>GlobalGoals</a:t>
            </a:r>
            <a:endParaRPr lang="en-AU" sz="2800" dirty="0"/>
          </a:p>
        </p:txBody>
      </p:sp>
    </p:spTree>
    <p:extLst>
      <p:ext uri="{BB962C8B-B14F-4D97-AF65-F5344CB8AC3E}">
        <p14:creationId xmlns:p14="http://schemas.microsoft.com/office/powerpoint/2010/main" val="3122911159"/>
      </p:ext>
    </p:extLst>
  </p:cSld>
  <p:clrMapOvr>
    <a:masterClrMapping/>
  </p:clrMapOvr>
  <p:transition spd="med"/>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88" t="6182" b="52734"/>
          <a:stretch/>
        </p:blipFill>
        <p:spPr>
          <a:xfrm>
            <a:off x="0" y="633412"/>
            <a:ext cx="13028827" cy="6048375"/>
          </a:xfrm>
          <a:prstGeom prst="rect">
            <a:avLst/>
          </a:prstGeom>
        </p:spPr>
      </p:pic>
    </p:spTree>
    <p:extLst>
      <p:ext uri="{BB962C8B-B14F-4D97-AF65-F5344CB8AC3E}">
        <p14:creationId xmlns:p14="http://schemas.microsoft.com/office/powerpoint/2010/main" val="4261012555"/>
      </p:ext>
    </p:extLst>
  </p:cSld>
  <p:clrMapOvr>
    <a:masterClrMapping/>
  </p:clrMapOvr>
  <p:transition spd="med"/>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2575" y="1716829"/>
            <a:ext cx="12439650" cy="5293572"/>
          </a:xfrm>
        </p:spPr>
        <p:txBody>
          <a:bodyPr/>
          <a:lstStyle/>
          <a:p>
            <a:r>
              <a:rPr lang="en-US" sz="4400" dirty="0" smtClean="0"/>
              <a:t>What’s your ratio? Is it the same as your hypothesis?</a:t>
            </a:r>
          </a:p>
          <a:p>
            <a:r>
              <a:rPr lang="en-US" sz="4400" dirty="0" smtClean="0"/>
              <a:t>How does your community compare with the global average? What does this mean for your community?</a:t>
            </a:r>
            <a:endParaRPr lang="en-US" sz="4400" dirty="0"/>
          </a:p>
          <a:p>
            <a:r>
              <a:rPr lang="en-US" sz="4400" dirty="0" smtClean="0"/>
              <a:t>What are three things you think you might personally be able to do?</a:t>
            </a:r>
          </a:p>
          <a:p>
            <a:r>
              <a:rPr lang="en-US" sz="4400" dirty="0" smtClean="0"/>
              <a:t>Create a class action plan and put it into action!</a:t>
            </a:r>
          </a:p>
          <a:p>
            <a:r>
              <a:rPr lang="en-US" sz="4400" dirty="0" smtClean="0"/>
              <a:t>Be sure to check out more resources on WLL…</a:t>
            </a:r>
            <a:endParaRPr lang="en-AU" sz="4400" dirty="0"/>
          </a:p>
        </p:txBody>
      </p:sp>
      <p:sp>
        <p:nvSpPr>
          <p:cNvPr id="4" name="Rectangle 3"/>
          <p:cNvSpPr/>
          <p:nvPr/>
        </p:nvSpPr>
        <p:spPr>
          <a:xfrm>
            <a:off x="2933157" y="490151"/>
            <a:ext cx="7138494" cy="830997"/>
          </a:xfrm>
          <a:prstGeom prst="rect">
            <a:avLst/>
          </a:prstGeom>
        </p:spPr>
        <p:txBody>
          <a:bodyPr wrap="none">
            <a:spAutoFit/>
          </a:bodyPr>
          <a:lstStyle/>
          <a:p>
            <a:pPr algn="ctr"/>
            <a:r>
              <a:rPr lang="en-US" sz="4800" b="1" dirty="0" smtClean="0">
                <a:effectLst>
                  <a:outerShdw blurRad="38100" dist="38100" dir="2700000" algn="tl">
                    <a:srgbClr val="000000">
                      <a:alpha val="43137"/>
                    </a:srgbClr>
                  </a:outerShdw>
                </a:effectLst>
              </a:rPr>
              <a:t>What did you discover?</a:t>
            </a:r>
            <a:endParaRPr lang="en-AU"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01053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906" t="12759" r="8321" b="12761"/>
          <a:stretch/>
        </p:blipFill>
        <p:spPr>
          <a:xfrm>
            <a:off x="0" y="142875"/>
            <a:ext cx="14230951" cy="7029450"/>
          </a:xfrm>
          <a:prstGeom prst="rect">
            <a:avLst/>
          </a:prstGeom>
        </p:spPr>
      </p:pic>
    </p:spTree>
    <p:extLst>
      <p:ext uri="{BB962C8B-B14F-4D97-AF65-F5344CB8AC3E}">
        <p14:creationId xmlns:p14="http://schemas.microsoft.com/office/powerpoint/2010/main" val="205616926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1" y="369277"/>
            <a:ext cx="12974578" cy="6576646"/>
          </a:xfrm>
          <a:prstGeom prst="rect">
            <a:avLst/>
          </a:prstGeom>
        </p:spPr>
      </p:pic>
    </p:spTree>
    <p:extLst>
      <p:ext uri="{BB962C8B-B14F-4D97-AF65-F5344CB8AC3E}">
        <p14:creationId xmlns:p14="http://schemas.microsoft.com/office/powerpoint/2010/main" val="4155828114"/>
      </p:ext>
    </p:extLst>
  </p:cSld>
  <p:clrMapOvr>
    <a:masterClrMapping/>
  </p:clrMapOvr>
  <p:transition spd="med"/>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5322"/>
            <a:ext cx="13003473" cy="7016262"/>
          </a:xfrm>
          <a:prstGeom prst="rect">
            <a:avLst/>
          </a:prstGeom>
        </p:spPr>
      </p:pic>
      <p:sp>
        <p:nvSpPr>
          <p:cNvPr id="2" name="Rectangle 1"/>
          <p:cNvSpPr/>
          <p:nvPr/>
        </p:nvSpPr>
        <p:spPr>
          <a:xfrm>
            <a:off x="568724" y="6343601"/>
            <a:ext cx="11867352" cy="707886"/>
          </a:xfrm>
          <a:prstGeom prst="rect">
            <a:avLst/>
          </a:prstGeom>
        </p:spPr>
        <p:txBody>
          <a:bodyPr wrap="none">
            <a:spAutoFit/>
          </a:bodyPr>
          <a:lstStyle/>
          <a:p>
            <a:pPr algn="ctr"/>
            <a:r>
              <a:rPr lang="en-AU" sz="4000" b="1" u="sng" dirty="0" smtClean="0">
                <a:solidFill>
                  <a:srgbClr val="51A7F9"/>
                </a:solidFill>
                <a:effectLst>
                  <a:outerShdw blurRad="38100" dist="38100" dir="2700000" algn="tl">
                    <a:srgbClr val="000000">
                      <a:alpha val="43137"/>
                    </a:srgbClr>
                  </a:outerShdw>
                </a:effectLst>
                <a:latin typeface="Helvetica Neue"/>
                <a:ea typeface="Helvetica Neue"/>
                <a:cs typeface="Helvetica Neue"/>
                <a:sym typeface="Helvetica Neue"/>
                <a:hlinkClick r:id="rId4"/>
              </a:rPr>
              <a:t>http://www.globalgoals.org/worldslargestlesson</a:t>
            </a:r>
            <a:endParaRPr lang="en-AU"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55250913"/>
      </p:ext>
    </p:extLst>
  </p:cSld>
  <p:clrMapOvr>
    <a:masterClrMapping/>
  </p:clrMapOvr>
  <p:transition spd="med"/>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0687" y="1866096"/>
            <a:ext cx="12363450" cy="4647426"/>
          </a:xfrm>
          <a:prstGeom prst="rect">
            <a:avLst/>
          </a:prstGeom>
        </p:spPr>
        <p:txBody>
          <a:bodyPr wrap="square">
            <a:spAutoFit/>
          </a:bodyPr>
          <a:lstStyle/>
          <a:p>
            <a:pPr algn="l"/>
            <a:r>
              <a:rPr lang="en-AU" sz="4000" b="1" dirty="0" smtClean="0">
                <a:solidFill>
                  <a:srgbClr val="000000"/>
                </a:solidFill>
                <a:latin typeface="Helvetica" panose="020B0604020202020204" pitchFamily="34" charset="0"/>
                <a:cs typeface="Helvetica" panose="020B0604020202020204" pitchFamily="34" charset="0"/>
              </a:rPr>
              <a:t>WLL</a:t>
            </a:r>
            <a:r>
              <a:rPr lang="en-AU" sz="4000" dirty="0" smtClean="0">
                <a:solidFill>
                  <a:srgbClr val="000000"/>
                </a:solidFill>
                <a:latin typeface="Helvetica" panose="020B0604020202020204" pitchFamily="34" charset="0"/>
                <a:cs typeface="Helvetica" panose="020B0604020202020204" pitchFamily="34" charset="0"/>
              </a:rPr>
              <a:t>: </a:t>
            </a:r>
            <a:r>
              <a:rPr lang="en-AU" sz="4000" dirty="0" smtClean="0">
                <a:solidFill>
                  <a:srgbClr val="000000"/>
                </a:solidFill>
                <a:latin typeface="Helvetica" panose="020B0604020202020204" pitchFamily="34" charset="0"/>
                <a:cs typeface="Helvetica" panose="020B0604020202020204" pitchFamily="34" charset="0"/>
                <a:hlinkClick r:id="rId3"/>
              </a:rPr>
              <a:t>http://worldslargestlesson.globalgoals.org/</a:t>
            </a:r>
            <a:r>
              <a:rPr lang="en-AU" sz="4000" dirty="0" smtClean="0">
                <a:solidFill>
                  <a:srgbClr val="000000"/>
                </a:solidFill>
                <a:latin typeface="Helvetica" panose="020B0604020202020204" pitchFamily="34" charset="0"/>
                <a:cs typeface="Helvetica" panose="020B0604020202020204" pitchFamily="34" charset="0"/>
              </a:rPr>
              <a:t> </a:t>
            </a:r>
          </a:p>
          <a:p>
            <a:pPr algn="l"/>
            <a:endParaRPr lang="en-AU" sz="2400" b="1" dirty="0" smtClean="0">
              <a:solidFill>
                <a:srgbClr val="000000"/>
              </a:solidFill>
              <a:latin typeface="Helvetica" panose="020B0604020202020204" pitchFamily="34" charset="0"/>
              <a:cs typeface="Helvetica" panose="020B0604020202020204" pitchFamily="34" charset="0"/>
            </a:endParaRPr>
          </a:p>
          <a:p>
            <a:pPr algn="l"/>
            <a:r>
              <a:rPr lang="en-AU" sz="4000" b="1" dirty="0" smtClean="0">
                <a:solidFill>
                  <a:srgbClr val="000000"/>
                </a:solidFill>
                <a:latin typeface="Helvetica" panose="020B0604020202020204" pitchFamily="34" charset="0"/>
                <a:cs typeface="Helvetica" panose="020B0604020202020204" pitchFamily="34" charset="0"/>
              </a:rPr>
              <a:t>Global Goals</a:t>
            </a:r>
            <a:r>
              <a:rPr lang="en-AU" sz="4000" dirty="0" smtClean="0">
                <a:solidFill>
                  <a:srgbClr val="000000"/>
                </a:solidFill>
                <a:latin typeface="Helvetica" panose="020B0604020202020204" pitchFamily="34" charset="0"/>
                <a:cs typeface="Helvetica" panose="020B0604020202020204" pitchFamily="34" charset="0"/>
              </a:rPr>
              <a:t>: </a:t>
            </a:r>
            <a:r>
              <a:rPr lang="en-AU" sz="4000" dirty="0" smtClean="0">
                <a:solidFill>
                  <a:srgbClr val="000000"/>
                </a:solidFill>
                <a:latin typeface="Helvetica" panose="020B0604020202020204" pitchFamily="34" charset="0"/>
                <a:cs typeface="Helvetica" panose="020B0604020202020204" pitchFamily="34" charset="0"/>
                <a:hlinkClick r:id="rId4"/>
              </a:rPr>
              <a:t>http://globalgoals.org/</a:t>
            </a:r>
            <a:r>
              <a:rPr lang="en-AU" sz="4000" dirty="0" smtClean="0">
                <a:solidFill>
                  <a:srgbClr val="000000"/>
                </a:solidFill>
                <a:latin typeface="Helvetica" panose="020B0604020202020204" pitchFamily="34" charset="0"/>
                <a:cs typeface="Helvetica" panose="020B0604020202020204" pitchFamily="34" charset="0"/>
              </a:rPr>
              <a:t> </a:t>
            </a:r>
            <a:endParaRPr lang="en-AU" sz="4000" b="1" dirty="0">
              <a:solidFill>
                <a:srgbClr val="000000"/>
              </a:solidFill>
              <a:latin typeface="Helvetica" panose="020B0604020202020204" pitchFamily="34" charset="0"/>
              <a:cs typeface="Helvetica" panose="020B0604020202020204" pitchFamily="34" charset="0"/>
            </a:endParaRPr>
          </a:p>
          <a:p>
            <a:pPr algn="l"/>
            <a:endParaRPr lang="en-AU" sz="2400" b="1" dirty="0" smtClean="0">
              <a:solidFill>
                <a:srgbClr val="000000"/>
              </a:solidFill>
              <a:latin typeface="Helvetica" panose="020B0604020202020204" pitchFamily="34" charset="0"/>
              <a:cs typeface="Helvetica" panose="020B0604020202020204" pitchFamily="34" charset="0"/>
            </a:endParaRPr>
          </a:p>
          <a:p>
            <a:pPr algn="l"/>
            <a:r>
              <a:rPr lang="en-AU" sz="4000" b="1" dirty="0" err="1" smtClean="0">
                <a:solidFill>
                  <a:srgbClr val="000000"/>
                </a:solidFill>
                <a:latin typeface="Helvetica" panose="020B0604020202020204" pitchFamily="34" charset="0"/>
                <a:cs typeface="Helvetica" panose="020B0604020202020204" pitchFamily="34" charset="0"/>
              </a:rPr>
              <a:t>HeForShe</a:t>
            </a:r>
            <a:r>
              <a:rPr lang="en-AU" sz="4000" b="1" dirty="0" smtClean="0">
                <a:solidFill>
                  <a:srgbClr val="000000"/>
                </a:solidFill>
                <a:latin typeface="Helvetica" panose="020B0604020202020204" pitchFamily="34" charset="0"/>
                <a:cs typeface="Helvetica" panose="020B0604020202020204" pitchFamily="34" charset="0"/>
              </a:rPr>
              <a:t> initiative</a:t>
            </a:r>
            <a:r>
              <a:rPr lang="en-AU" sz="4000" dirty="0">
                <a:solidFill>
                  <a:srgbClr val="000000"/>
                </a:solidFill>
                <a:latin typeface="Helvetica" panose="020B0604020202020204" pitchFamily="34" charset="0"/>
                <a:cs typeface="Helvetica" panose="020B0604020202020204" pitchFamily="34" charset="0"/>
              </a:rPr>
              <a:t>: </a:t>
            </a:r>
            <a:r>
              <a:rPr lang="en-AU" sz="4000" dirty="0" smtClean="0">
                <a:solidFill>
                  <a:srgbClr val="0563C2"/>
                </a:solidFill>
                <a:latin typeface="Helvetica" panose="020B0604020202020204" pitchFamily="34" charset="0"/>
                <a:cs typeface="Helvetica" panose="020B0604020202020204" pitchFamily="34" charset="0"/>
                <a:hlinkClick r:id="rId5"/>
              </a:rPr>
              <a:t>www.heforshe.org/</a:t>
            </a:r>
            <a:r>
              <a:rPr lang="en-AU" sz="4000" dirty="0" smtClean="0">
                <a:solidFill>
                  <a:srgbClr val="0563C2"/>
                </a:solidFill>
                <a:latin typeface="Helvetica" panose="020B0604020202020204" pitchFamily="34" charset="0"/>
                <a:cs typeface="Helvetica" panose="020B0604020202020204" pitchFamily="34" charset="0"/>
              </a:rPr>
              <a:t> </a:t>
            </a:r>
            <a:endParaRPr lang="en-AU" sz="4000" dirty="0">
              <a:solidFill>
                <a:srgbClr val="0563C2"/>
              </a:solidFill>
              <a:latin typeface="Helvetica" panose="020B0604020202020204" pitchFamily="34" charset="0"/>
              <a:cs typeface="Helvetica" panose="020B0604020202020204" pitchFamily="34" charset="0"/>
            </a:endParaRPr>
          </a:p>
          <a:p>
            <a:pPr algn="l"/>
            <a:endParaRPr lang="en-AU" sz="2400" b="1" dirty="0" smtClean="0">
              <a:solidFill>
                <a:srgbClr val="000000"/>
              </a:solidFill>
              <a:latin typeface="Helvetica" panose="020B0604020202020204" pitchFamily="34" charset="0"/>
              <a:cs typeface="Helvetica" panose="020B0604020202020204" pitchFamily="34" charset="0"/>
            </a:endParaRPr>
          </a:p>
          <a:p>
            <a:pPr algn="l"/>
            <a:r>
              <a:rPr lang="en-AU" sz="4000" b="1" dirty="0" smtClean="0">
                <a:solidFill>
                  <a:srgbClr val="000000"/>
                </a:solidFill>
                <a:latin typeface="Helvetica" panose="020B0604020202020204" pitchFamily="34" charset="0"/>
                <a:cs typeface="Helvetica" panose="020B0604020202020204" pitchFamily="34" charset="0"/>
              </a:rPr>
              <a:t>UN Women</a:t>
            </a:r>
            <a:r>
              <a:rPr lang="en-AU" sz="4000" dirty="0" smtClean="0">
                <a:solidFill>
                  <a:srgbClr val="000000"/>
                </a:solidFill>
                <a:latin typeface="Helvetica" panose="020B0604020202020204" pitchFamily="34" charset="0"/>
                <a:cs typeface="Helvetica" panose="020B0604020202020204" pitchFamily="34" charset="0"/>
              </a:rPr>
              <a:t>: </a:t>
            </a:r>
            <a:r>
              <a:rPr lang="en-AU" sz="4000" dirty="0" smtClean="0">
                <a:solidFill>
                  <a:srgbClr val="0563C2"/>
                </a:solidFill>
                <a:latin typeface="Helvetica" panose="020B0604020202020204" pitchFamily="34" charset="0"/>
                <a:cs typeface="Helvetica" panose="020B0604020202020204" pitchFamily="34" charset="0"/>
                <a:hlinkClick r:id="rId6"/>
              </a:rPr>
              <a:t>www.unwomen.org/</a:t>
            </a:r>
            <a:r>
              <a:rPr lang="en-AU" sz="4000" dirty="0" smtClean="0">
                <a:solidFill>
                  <a:srgbClr val="0563C2"/>
                </a:solidFill>
                <a:latin typeface="Helvetica" panose="020B0604020202020204" pitchFamily="34" charset="0"/>
                <a:cs typeface="Helvetica" panose="020B0604020202020204" pitchFamily="34" charset="0"/>
              </a:rPr>
              <a:t> </a:t>
            </a:r>
            <a:endParaRPr lang="en-AU" sz="4000" dirty="0">
              <a:solidFill>
                <a:srgbClr val="0563C2"/>
              </a:solidFill>
              <a:latin typeface="Helvetica" panose="020B0604020202020204" pitchFamily="34" charset="0"/>
              <a:cs typeface="Helvetica" panose="020B0604020202020204" pitchFamily="34" charset="0"/>
            </a:endParaRPr>
          </a:p>
          <a:p>
            <a:pPr algn="l"/>
            <a:endParaRPr lang="en-AU" sz="2400" b="1" dirty="0" smtClean="0">
              <a:solidFill>
                <a:srgbClr val="000000"/>
              </a:solidFill>
              <a:latin typeface="Helvetica" panose="020B0604020202020204" pitchFamily="34" charset="0"/>
              <a:cs typeface="Helvetica" panose="020B0604020202020204" pitchFamily="34" charset="0"/>
            </a:endParaRPr>
          </a:p>
          <a:p>
            <a:pPr algn="l"/>
            <a:r>
              <a:rPr lang="en-AU" sz="4000" b="1" dirty="0" smtClean="0">
                <a:solidFill>
                  <a:srgbClr val="000000"/>
                </a:solidFill>
                <a:latin typeface="Helvetica" panose="020B0604020202020204" pitchFamily="34" charset="0"/>
                <a:cs typeface="Helvetica" panose="020B0604020202020204" pitchFamily="34" charset="0"/>
              </a:rPr>
              <a:t>UNICEF</a:t>
            </a:r>
            <a:r>
              <a:rPr lang="en-AU" sz="4000" dirty="0">
                <a:solidFill>
                  <a:srgbClr val="000000"/>
                </a:solidFill>
                <a:latin typeface="Helvetica" panose="020B0604020202020204" pitchFamily="34" charset="0"/>
                <a:cs typeface="Helvetica" panose="020B0604020202020204" pitchFamily="34" charset="0"/>
              </a:rPr>
              <a:t>: </a:t>
            </a:r>
            <a:r>
              <a:rPr lang="en-AU" sz="4000" dirty="0">
                <a:solidFill>
                  <a:srgbClr val="0563C2"/>
                </a:solidFill>
                <a:latin typeface="Helvetica" panose="020B0604020202020204" pitchFamily="34" charset="0"/>
                <a:cs typeface="Helvetica" panose="020B0604020202020204" pitchFamily="34" charset="0"/>
                <a:hlinkClick r:id="rId7"/>
              </a:rPr>
              <a:t>www.unicef.org</a:t>
            </a:r>
            <a:r>
              <a:rPr lang="en-AU" sz="4000" dirty="0" smtClean="0">
                <a:solidFill>
                  <a:srgbClr val="0563C2"/>
                </a:solidFill>
                <a:latin typeface="Helvetica" panose="020B0604020202020204" pitchFamily="34" charset="0"/>
                <a:cs typeface="Helvetica" panose="020B0604020202020204" pitchFamily="34" charset="0"/>
                <a:hlinkClick r:id="rId7"/>
              </a:rPr>
              <a:t>/</a:t>
            </a:r>
            <a:r>
              <a:rPr lang="en-AU" sz="4000" dirty="0" smtClean="0">
                <a:solidFill>
                  <a:srgbClr val="0563C2"/>
                </a:solidFill>
                <a:latin typeface="Helvetica" panose="020B0604020202020204" pitchFamily="34" charset="0"/>
                <a:cs typeface="Helvetica" panose="020B0604020202020204" pitchFamily="34" charset="0"/>
              </a:rPr>
              <a:t> </a:t>
            </a:r>
            <a:endParaRPr lang="en-AU" sz="4000" dirty="0">
              <a:solidFill>
                <a:srgbClr val="0563C2"/>
              </a:solidFill>
              <a:latin typeface="Helvetica" panose="020B0604020202020204" pitchFamily="34" charset="0"/>
              <a:cs typeface="Helvetica" panose="020B0604020202020204" pitchFamily="34" charset="0"/>
            </a:endParaRPr>
          </a:p>
        </p:txBody>
      </p:sp>
      <p:sp>
        <p:nvSpPr>
          <p:cNvPr id="9" name="Rectangle 8"/>
          <p:cNvSpPr/>
          <p:nvPr/>
        </p:nvSpPr>
        <p:spPr>
          <a:xfrm>
            <a:off x="1682824" y="490151"/>
            <a:ext cx="9639177" cy="830997"/>
          </a:xfrm>
          <a:prstGeom prst="rect">
            <a:avLst/>
          </a:prstGeom>
        </p:spPr>
        <p:txBody>
          <a:bodyPr wrap="none">
            <a:spAutoFit/>
          </a:bodyPr>
          <a:lstStyle/>
          <a:p>
            <a:pPr algn="ctr"/>
            <a:r>
              <a:rPr lang="en-US" sz="4800" b="1" dirty="0" smtClean="0">
                <a:effectLst>
                  <a:outerShdw blurRad="38100" dist="38100" dir="2700000" algn="tl">
                    <a:srgbClr val="000000">
                      <a:alpha val="43137"/>
                    </a:srgbClr>
                  </a:outerShdw>
                </a:effectLst>
              </a:rPr>
              <a:t>Resources, Learning and Action</a:t>
            </a:r>
            <a:endParaRPr lang="en-AU"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7505421"/>
      </p:ext>
    </p:extLst>
  </p:cSld>
  <p:clrMapOvr>
    <a:masterClrMapping/>
  </p:clrMapOvr>
  <p:transition spd="med"/>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2082947"/>
            <a:ext cx="11861800" cy="3149307"/>
          </a:xfrm>
          <a:prstGeom prst="rect">
            <a:avLst/>
          </a:prstGeom>
        </p:spPr>
      </p:pic>
    </p:spTree>
    <p:extLst>
      <p:ext uri="{BB962C8B-B14F-4D97-AF65-F5344CB8AC3E}">
        <p14:creationId xmlns:p14="http://schemas.microsoft.com/office/powerpoint/2010/main" val="3130755162"/>
      </p:ext>
    </p:extLst>
  </p:cSld>
  <p:clrMapOvr>
    <a:masterClrMapping/>
  </p:clrMapOvr>
  <p:transition spd="med"/>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604" y="2089401"/>
            <a:ext cx="8037592" cy="31363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496" y="0"/>
            <a:ext cx="8565808" cy="7315200"/>
          </a:xfrm>
          <a:prstGeom prst="rect">
            <a:avLst/>
          </a:prstGeom>
        </p:spPr>
      </p:pic>
    </p:spTree>
    <p:extLst>
      <p:ext uri="{BB962C8B-B14F-4D97-AF65-F5344CB8AC3E}">
        <p14:creationId xmlns:p14="http://schemas.microsoft.com/office/powerpoint/2010/main" val="105631732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609891" y="2101806"/>
          <a:ext cx="11611416" cy="4527594"/>
        </p:xfrm>
        <a:graphic>
          <a:graphicData uri="http://schemas.openxmlformats.org/drawingml/2006/table">
            <a:tbl>
              <a:tblPr firstRow="1" bandRow="1">
                <a:tableStyleId>{3C2FFA5D-87B4-456A-9821-1D502468CF0F}</a:tableStyleId>
              </a:tblPr>
              <a:tblGrid>
                <a:gridCol w="3870472">
                  <a:extLst>
                    <a:ext uri="{9D8B030D-6E8A-4147-A177-3AD203B41FA5}">
                      <a16:colId xmlns:a16="http://schemas.microsoft.com/office/drawing/2014/main" xmlns="" val="20000"/>
                    </a:ext>
                  </a:extLst>
                </a:gridCol>
                <a:gridCol w="3870472">
                  <a:extLst>
                    <a:ext uri="{9D8B030D-6E8A-4147-A177-3AD203B41FA5}">
                      <a16:colId xmlns:a16="http://schemas.microsoft.com/office/drawing/2014/main" xmlns="" val="20001"/>
                    </a:ext>
                  </a:extLst>
                </a:gridCol>
                <a:gridCol w="3870472">
                  <a:extLst>
                    <a:ext uri="{9D8B030D-6E8A-4147-A177-3AD203B41FA5}">
                      <a16:colId xmlns:a16="http://schemas.microsoft.com/office/drawing/2014/main" xmlns="" val="20002"/>
                    </a:ext>
                  </a:extLst>
                </a:gridCol>
              </a:tblGrid>
              <a:tr h="2263797">
                <a:tc>
                  <a:txBody>
                    <a:bodyPr/>
                    <a:lstStyle/>
                    <a:p>
                      <a:pPr algn="ctr"/>
                      <a:r>
                        <a:rPr lang="en-US" sz="5400" dirty="0" smtClean="0"/>
                        <a:t>UNMET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5400" dirty="0" smtClean="0"/>
                        <a:t>PARTIALLY</a:t>
                      </a:r>
                      <a:r>
                        <a:rPr lang="en-US" sz="5400" baseline="0" dirty="0" smtClean="0"/>
                        <a:t> </a:t>
                      </a:r>
                    </a:p>
                    <a:p>
                      <a:pPr algn="ctr"/>
                      <a:r>
                        <a:rPr lang="en-US" sz="5400" dirty="0" smtClean="0"/>
                        <a:t>MET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5400" dirty="0" smtClean="0"/>
                        <a:t>MET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0"/>
                  </a:ext>
                </a:extLst>
              </a:tr>
              <a:tr h="2263797">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5" name="Rectangle 4"/>
          <p:cNvSpPr/>
          <p:nvPr/>
        </p:nvSpPr>
        <p:spPr>
          <a:xfrm>
            <a:off x="658492" y="606589"/>
            <a:ext cx="11687815" cy="923330"/>
          </a:xfrm>
          <a:prstGeom prst="rect">
            <a:avLst/>
          </a:prstGeom>
        </p:spPr>
        <p:txBody>
          <a:bodyPr wrap="none">
            <a:spAutoFit/>
          </a:bodyPr>
          <a:lstStyle/>
          <a:p>
            <a:pPr algn="ctr"/>
            <a:r>
              <a:rPr lang="en-US" sz="5400" b="1" dirty="0" smtClean="0">
                <a:solidFill>
                  <a:schemeClr val="tx1"/>
                </a:solidFill>
                <a:latin typeface="WeblySleek UI Light"/>
                <a:cs typeface="WeblySleek UI Light"/>
              </a:rPr>
              <a:t>Learning &amp; Expectations Spectrum</a:t>
            </a:r>
            <a:endParaRPr lang="en-US" sz="800" dirty="0">
              <a:solidFill>
                <a:schemeClr val="tx1"/>
              </a:solidFill>
              <a:latin typeface="WeblySleek UI Light"/>
              <a:cs typeface="WeblySleek UI Light"/>
            </a:endParaRPr>
          </a:p>
        </p:txBody>
      </p:sp>
    </p:spTree>
    <p:extLst>
      <p:ext uri="{BB962C8B-B14F-4D97-AF65-F5344CB8AC3E}">
        <p14:creationId xmlns:p14="http://schemas.microsoft.com/office/powerpoint/2010/main" val="2856700946"/>
      </p:ext>
    </p:extLst>
  </p:cSld>
  <p:clrMapOvr>
    <a:masterClrMapping/>
  </p:clrMapOvr>
  <p:transition spd="med"/>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1"/>
        <p:cNvGrpSpPr/>
        <p:nvPr/>
      </p:nvGrpSpPr>
      <p:grpSpPr>
        <a:xfrm>
          <a:off x="0" y="0"/>
          <a:ext cx="0" cy="0"/>
          <a:chOff x="0" y="0"/>
          <a:chExt cx="0" cy="0"/>
        </a:xfrm>
      </p:grpSpPr>
      <p:sp>
        <p:nvSpPr>
          <p:cNvPr id="152" name="Shape 152"/>
          <p:cNvSpPr txBox="1"/>
          <p:nvPr/>
        </p:nvSpPr>
        <p:spPr>
          <a:xfrm>
            <a:off x="1996301" y="-285"/>
            <a:ext cx="9434877" cy="3965119"/>
          </a:xfrm>
          <a:prstGeom prst="rect">
            <a:avLst/>
          </a:prstGeom>
          <a:noFill/>
          <a:ln>
            <a:noFill/>
          </a:ln>
        </p:spPr>
        <p:txBody>
          <a:bodyPr lIns="130027" tIns="130027" rIns="130027" bIns="130027" anchor="t" anchorCtr="0">
            <a:noAutofit/>
          </a:bodyPr>
          <a:lstStyle/>
          <a:p>
            <a:pPr marL="487672" indent="-487672" algn="l" rtl="0">
              <a:buClr>
                <a:schemeClr val="dk1"/>
              </a:buClr>
            </a:pPr>
            <a:endParaRPr sz="2276" dirty="0">
              <a:solidFill>
                <a:schemeClr val="dk1"/>
              </a:solidFill>
              <a:latin typeface="Calibri"/>
              <a:ea typeface="Calibri"/>
              <a:cs typeface="Calibri"/>
              <a:sym typeface="Calibri"/>
            </a:endParaRPr>
          </a:p>
          <a:p>
            <a:pPr marL="487672" indent="-487672" algn="ctr" rtl="0">
              <a:buClr>
                <a:schemeClr val="lt1"/>
              </a:buClr>
              <a:buSzPct val="25000"/>
            </a:pPr>
            <a:r>
              <a:rPr lang="en" sz="4267" b="1" dirty="0">
                <a:solidFill>
                  <a:schemeClr val="lt1"/>
                </a:solidFill>
                <a:latin typeface="Calibri"/>
                <a:ea typeface="Calibri"/>
                <a:cs typeface="Calibri"/>
                <a:sym typeface="Calibri"/>
              </a:rPr>
              <a:t>Aid budget cuts </a:t>
            </a:r>
          </a:p>
          <a:p>
            <a:pPr marL="487672" indent="-487672" algn="ctr" rtl="0">
              <a:buClr>
                <a:schemeClr val="lt1"/>
              </a:buClr>
              <a:buSzPct val="25000"/>
            </a:pPr>
            <a:r>
              <a:rPr lang="en" sz="4267" b="1" dirty="0">
                <a:solidFill>
                  <a:schemeClr val="lt1"/>
                </a:solidFill>
                <a:latin typeface="Calibri"/>
                <a:ea typeface="Calibri"/>
                <a:cs typeface="Calibri"/>
                <a:sym typeface="Calibri"/>
              </a:rPr>
              <a:t>in just one term of govt = </a:t>
            </a:r>
            <a:r>
              <a:rPr lang="en" sz="20480" b="1" dirty="0">
                <a:solidFill>
                  <a:schemeClr val="lt1"/>
                </a:solidFill>
                <a:latin typeface="Calibri"/>
                <a:ea typeface="Calibri"/>
                <a:cs typeface="Calibri"/>
                <a:sym typeface="Calibri"/>
              </a:rPr>
              <a:t>$11b+</a:t>
            </a:r>
          </a:p>
          <a:p>
            <a:pPr marL="487672" indent="-487672" algn="ctr" rtl="0">
              <a:buClr>
                <a:schemeClr val="dk1"/>
              </a:buClr>
              <a:buSzPct val="25000"/>
            </a:pPr>
            <a:r>
              <a:rPr lang="en" sz="2560" dirty="0">
                <a:solidFill>
                  <a:schemeClr val="lt1"/>
                </a:solidFill>
                <a:latin typeface="Calibri"/>
                <a:ea typeface="Calibri"/>
                <a:cs typeface="Calibri"/>
                <a:sym typeface="Calibri"/>
              </a:rPr>
              <a:t>This dramatically sets back the crucial progress we are making to partner with people living in poor communities to reach their potential.</a:t>
            </a:r>
          </a:p>
          <a:p>
            <a:pPr algn="l" rtl="0">
              <a:buClr>
                <a:schemeClr val="dk1"/>
              </a:buClr>
            </a:pPr>
            <a:endParaRPr sz="2844"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6394928"/>
      </p:ext>
    </p:extLst>
  </p:cSld>
  <p:clrMapOvr>
    <a:masterClrMapping/>
  </p:clrMapOvr>
  <p:transition spd="slow">
    <p:push/>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6"/>
        <p:cNvGrpSpPr/>
        <p:nvPr/>
      </p:nvGrpSpPr>
      <p:grpSpPr>
        <a:xfrm>
          <a:off x="0" y="0"/>
          <a:ext cx="0" cy="0"/>
          <a:chOff x="0" y="0"/>
          <a:chExt cx="0" cy="0"/>
        </a:xfrm>
      </p:grpSpPr>
      <p:pic>
        <p:nvPicPr>
          <p:cNvPr id="157" name="Shape 157"/>
          <p:cNvPicPr preferRelativeResize="0"/>
          <p:nvPr/>
        </p:nvPicPr>
        <p:blipFill>
          <a:blip r:embed="rId3">
            <a:alphaModFix/>
          </a:blip>
          <a:stretch>
            <a:fillRect/>
          </a:stretch>
        </p:blipFill>
        <p:spPr>
          <a:xfrm>
            <a:off x="541867" y="677334"/>
            <a:ext cx="11921067" cy="5960533"/>
          </a:xfrm>
          <a:prstGeom prst="rect">
            <a:avLst/>
          </a:prstGeom>
          <a:noFill/>
          <a:ln>
            <a:noFill/>
          </a:ln>
        </p:spPr>
      </p:pic>
    </p:spTree>
    <p:extLst>
      <p:ext uri="{BB962C8B-B14F-4D97-AF65-F5344CB8AC3E}">
        <p14:creationId xmlns:p14="http://schemas.microsoft.com/office/powerpoint/2010/main" val="458764056"/>
      </p:ext>
    </p:extLst>
  </p:cSld>
  <p:clrMapOvr>
    <a:masterClrMapping/>
  </p:clrMapOvr>
  <p:transition spd="slow">
    <p:push/>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1"/>
        <p:cNvGrpSpPr/>
        <p:nvPr/>
      </p:nvGrpSpPr>
      <p:grpSpPr>
        <a:xfrm>
          <a:off x="0" y="0"/>
          <a:ext cx="0" cy="0"/>
          <a:chOff x="0" y="0"/>
          <a:chExt cx="0" cy="0"/>
        </a:xfrm>
      </p:grpSpPr>
      <p:pic>
        <p:nvPicPr>
          <p:cNvPr id="162" name="Shape 162"/>
          <p:cNvPicPr preferRelativeResize="0"/>
          <p:nvPr/>
        </p:nvPicPr>
        <p:blipFill>
          <a:blip r:embed="rId3">
            <a:alphaModFix/>
          </a:blip>
          <a:stretch>
            <a:fillRect/>
          </a:stretch>
        </p:blipFill>
        <p:spPr>
          <a:xfrm>
            <a:off x="2793067" y="1"/>
            <a:ext cx="7315199" cy="7315199"/>
          </a:xfrm>
          <a:prstGeom prst="rect">
            <a:avLst/>
          </a:prstGeom>
          <a:noFill/>
          <a:ln>
            <a:noFill/>
          </a:ln>
        </p:spPr>
      </p:pic>
    </p:spTree>
    <p:extLst>
      <p:ext uri="{BB962C8B-B14F-4D97-AF65-F5344CB8AC3E}">
        <p14:creationId xmlns:p14="http://schemas.microsoft.com/office/powerpoint/2010/main" val="3357175964"/>
      </p:ext>
    </p:extLst>
  </p:cSld>
  <p:clrMapOvr>
    <a:masterClrMapping/>
  </p:clrMapOvr>
  <p:transition spd="slow">
    <p:push/>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Shape 171"/>
        <p:cNvGrpSpPr/>
        <p:nvPr/>
      </p:nvGrpSpPr>
      <p:grpSpPr>
        <a:xfrm>
          <a:off x="0" y="0"/>
          <a:ext cx="0" cy="0"/>
          <a:chOff x="0" y="0"/>
          <a:chExt cx="0" cy="0"/>
        </a:xfrm>
      </p:grpSpPr>
      <p:sp>
        <p:nvSpPr>
          <p:cNvPr id="172" name="Shape 172"/>
          <p:cNvSpPr txBox="1"/>
          <p:nvPr/>
        </p:nvSpPr>
        <p:spPr>
          <a:xfrm>
            <a:off x="1812220" y="0"/>
            <a:ext cx="9434877" cy="3965119"/>
          </a:xfrm>
          <a:prstGeom prst="rect">
            <a:avLst/>
          </a:prstGeom>
          <a:noFill/>
          <a:ln>
            <a:noFill/>
          </a:ln>
        </p:spPr>
        <p:txBody>
          <a:bodyPr lIns="130027" tIns="130027" rIns="130027" bIns="130027" anchor="t" anchorCtr="0">
            <a:noAutofit/>
          </a:bodyPr>
          <a:lstStyle/>
          <a:p>
            <a:pPr marL="487672" indent="-487672" algn="l" rtl="0">
              <a:buClr>
                <a:schemeClr val="dk1"/>
              </a:buClr>
            </a:pPr>
            <a:endParaRPr sz="2276" dirty="0">
              <a:solidFill>
                <a:schemeClr val="dk1"/>
              </a:solidFill>
              <a:latin typeface="Calibri"/>
              <a:ea typeface="Calibri"/>
              <a:cs typeface="Calibri"/>
              <a:sym typeface="Calibri"/>
            </a:endParaRPr>
          </a:p>
          <a:p>
            <a:pPr marL="487672" indent="-487672" algn="ctr" rtl="0">
              <a:buClr>
                <a:schemeClr val="lt1"/>
              </a:buClr>
              <a:buSzPct val="25000"/>
            </a:pPr>
            <a:r>
              <a:rPr lang="en" sz="24604" b="1" dirty="0">
                <a:solidFill>
                  <a:schemeClr val="lt1"/>
                </a:solidFill>
                <a:latin typeface="Calibri"/>
                <a:ea typeface="Calibri"/>
                <a:cs typeface="Calibri"/>
                <a:sym typeface="Calibri"/>
              </a:rPr>
              <a:t>64%</a:t>
            </a:r>
          </a:p>
          <a:p>
            <a:pPr marL="487672" indent="-487672" algn="ctr" rtl="0">
              <a:buClr>
                <a:schemeClr val="dk1"/>
              </a:buClr>
              <a:buSzPct val="25000"/>
            </a:pPr>
            <a:r>
              <a:rPr lang="en" sz="3413" dirty="0">
                <a:solidFill>
                  <a:schemeClr val="lt1"/>
                </a:solidFill>
                <a:latin typeface="Calibri"/>
                <a:ea typeface="Calibri"/>
                <a:cs typeface="Calibri"/>
                <a:sym typeface="Calibri"/>
              </a:rPr>
              <a:t>The majority of Australians supported the “freeze” in order to save money for perceived urgent domestic fiscal priorities.</a:t>
            </a:r>
          </a:p>
          <a:p>
            <a:pPr marL="487672" indent="-487672" algn="ctr" rtl="0">
              <a:buClr>
                <a:schemeClr val="dk1"/>
              </a:buClr>
              <a:buSzPct val="25000"/>
            </a:pPr>
            <a:r>
              <a:rPr lang="en" sz="3413" dirty="0">
                <a:solidFill>
                  <a:schemeClr val="lt1"/>
                </a:solidFill>
                <a:latin typeface="Calibri"/>
                <a:ea typeface="Calibri"/>
                <a:cs typeface="Calibri"/>
                <a:sym typeface="Calibri"/>
              </a:rPr>
              <a:t>(83% LNP, 52% ALP, 51% Greens)</a:t>
            </a:r>
          </a:p>
          <a:p>
            <a:pPr marL="487672" indent="-487672" algn="l" rtl="0">
              <a:buClr>
                <a:schemeClr val="dk1"/>
              </a:buClr>
            </a:pPr>
            <a:endParaRPr sz="2276" dirty="0">
              <a:solidFill>
                <a:schemeClr val="dk1"/>
              </a:solidFill>
              <a:latin typeface="Calibri"/>
              <a:ea typeface="Calibri"/>
              <a:cs typeface="Calibri"/>
              <a:sym typeface="Calibri"/>
            </a:endParaRPr>
          </a:p>
          <a:p>
            <a:pPr marL="487672" indent="-487672" algn="l" rtl="0">
              <a:buClr>
                <a:schemeClr val="dk1"/>
              </a:buClr>
            </a:pPr>
            <a:endParaRPr sz="2276" dirty="0">
              <a:solidFill>
                <a:schemeClr val="dk1"/>
              </a:solidFill>
              <a:latin typeface="Calibri"/>
              <a:ea typeface="Calibri"/>
              <a:cs typeface="Calibri"/>
              <a:sym typeface="Calibri"/>
            </a:endParaRPr>
          </a:p>
        </p:txBody>
      </p:sp>
      <p:sp>
        <p:nvSpPr>
          <p:cNvPr id="173" name="Shape 173"/>
          <p:cNvSpPr txBox="1"/>
          <p:nvPr/>
        </p:nvSpPr>
        <p:spPr>
          <a:xfrm>
            <a:off x="9664167" y="6729944"/>
            <a:ext cx="3165865" cy="389437"/>
          </a:xfrm>
          <a:prstGeom prst="rect">
            <a:avLst/>
          </a:prstGeom>
          <a:noFill/>
          <a:ln>
            <a:noFill/>
          </a:ln>
        </p:spPr>
        <p:txBody>
          <a:bodyPr lIns="130027" tIns="130027" rIns="130027" bIns="130027" anchor="t" anchorCtr="0">
            <a:noAutofit/>
          </a:bodyPr>
          <a:lstStyle/>
          <a:p>
            <a:pPr algn="r" rtl="0">
              <a:buClr>
                <a:srgbClr val="F3F3F3"/>
              </a:buClr>
              <a:buSzPct val="25000"/>
            </a:pPr>
            <a:r>
              <a:rPr lang="en" sz="1707">
                <a:solidFill>
                  <a:srgbClr val="F3F3F3"/>
                </a:solidFill>
                <a:latin typeface="Open Sans"/>
                <a:ea typeface="Open Sans"/>
                <a:cs typeface="Open Sans"/>
                <a:sym typeface="Open Sans"/>
              </a:rPr>
              <a:t>Essential Poll: 20 May 2014</a:t>
            </a:r>
          </a:p>
        </p:txBody>
      </p:sp>
    </p:spTree>
    <p:extLst>
      <p:ext uri="{BB962C8B-B14F-4D97-AF65-F5344CB8AC3E}">
        <p14:creationId xmlns:p14="http://schemas.microsoft.com/office/powerpoint/2010/main" val="382601470"/>
      </p:ext>
    </p:extLst>
  </p:cSld>
  <p:clrMapOvr>
    <a:masterClrMapping/>
  </p:clrMapOvr>
  <p:transition spd="slow">
    <p:push/>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650240" y="292947"/>
            <a:ext cx="11704320" cy="1219413"/>
          </a:xfrm>
          <a:prstGeom prst="rect">
            <a:avLst/>
          </a:prstGeom>
          <a:noFill/>
          <a:ln>
            <a:noFill/>
          </a:ln>
        </p:spPr>
        <p:txBody>
          <a:bodyPr lIns="130027" tIns="130027" rIns="130027" bIns="130027" anchor="b" anchorCtr="0">
            <a:noAutofit/>
          </a:bodyPr>
          <a:lstStyle/>
          <a:p>
            <a:pPr rtl="0">
              <a:buClr>
                <a:srgbClr val="F99F00"/>
              </a:buClr>
              <a:buSzPct val="25000"/>
            </a:pPr>
            <a:r>
              <a:rPr lang="en" sz="5120" b="1">
                <a:solidFill>
                  <a:srgbClr val="F99F00"/>
                </a:solidFill>
                <a:latin typeface="Calibri"/>
                <a:ea typeface="Calibri"/>
                <a:cs typeface="Calibri"/>
              </a:rPr>
              <a:t>Reframing </a:t>
            </a:r>
            <a:r>
              <a:rPr lang="en" sz="5120" b="1" i="1">
                <a:solidFill>
                  <a:srgbClr val="F99F00"/>
                </a:solidFill>
                <a:latin typeface="Calibri"/>
                <a:ea typeface="Calibri"/>
                <a:cs typeface="Calibri"/>
              </a:rPr>
              <a:t>Why</a:t>
            </a:r>
            <a:r>
              <a:rPr lang="en" sz="5120" b="1">
                <a:solidFill>
                  <a:srgbClr val="F99F00"/>
                </a:solidFill>
                <a:latin typeface="Calibri"/>
                <a:ea typeface="Calibri"/>
                <a:cs typeface="Calibri"/>
              </a:rPr>
              <a:t> We’re for Aid</a:t>
            </a:r>
          </a:p>
        </p:txBody>
      </p:sp>
      <p:sp>
        <p:nvSpPr>
          <p:cNvPr id="275" name="Shape 275"/>
          <p:cNvSpPr txBox="1">
            <a:spLocks noGrp="1"/>
          </p:cNvSpPr>
          <p:nvPr>
            <p:ph type="body" idx="1"/>
          </p:nvPr>
        </p:nvSpPr>
        <p:spPr>
          <a:xfrm>
            <a:off x="650240" y="1598507"/>
            <a:ext cx="11231573" cy="5298770"/>
          </a:xfrm>
          <a:prstGeom prst="rect">
            <a:avLst/>
          </a:prstGeom>
          <a:noFill/>
          <a:ln>
            <a:noFill/>
          </a:ln>
        </p:spPr>
        <p:txBody>
          <a:bodyPr lIns="130027" tIns="130027" rIns="130027" bIns="130027" anchor="t" anchorCtr="0">
            <a:noAutofit/>
          </a:bodyPr>
          <a:lstStyle/>
          <a:p>
            <a:pPr marL="487672" indent="-487672" algn="l" rtl="0">
              <a:spcBef>
                <a:spcPts val="0"/>
              </a:spcBef>
              <a:buClr>
                <a:schemeClr val="dk1"/>
              </a:buClr>
              <a:buSzPct val="25000"/>
              <a:buNone/>
            </a:pPr>
            <a:r>
              <a:rPr lang="en" sz="3413" b="1" dirty="0">
                <a:solidFill>
                  <a:schemeClr val="dk1"/>
                </a:solidFill>
                <a:latin typeface="Open Sans" panose="020B0604020202020204" charset="0"/>
                <a:ea typeface="Open Sans" panose="020B0604020202020204" charset="0"/>
                <a:cs typeface="Open Sans" panose="020B0604020202020204" charset="0"/>
              </a:rPr>
              <a:t>From:</a:t>
            </a:r>
          </a:p>
          <a:p>
            <a:pPr marL="487672" indent="-487672" algn="l" rtl="0">
              <a:spcBef>
                <a:spcPts val="0"/>
              </a:spcBef>
              <a:buClr>
                <a:schemeClr val="dk1"/>
              </a:buClr>
              <a:buSzPct val="25000"/>
              <a:buNone/>
            </a:pPr>
            <a:r>
              <a:rPr lang="en" sz="3413" dirty="0">
                <a:solidFill>
                  <a:schemeClr val="dk1"/>
                </a:solidFill>
                <a:latin typeface="Open Sans" panose="020B0604020202020204" charset="0"/>
                <a:ea typeface="Open Sans" panose="020B0604020202020204" charset="0"/>
                <a:cs typeface="Open Sans" panose="020B0604020202020204" charset="0"/>
              </a:rPr>
              <a:t>“We support aid because we have a responsibility as a wealthy nation to help the poor and vulnerable.”</a:t>
            </a:r>
          </a:p>
          <a:p>
            <a:pPr marL="487672" indent="-487672" algn="l" rtl="0">
              <a:spcBef>
                <a:spcPts val="0"/>
              </a:spcBef>
              <a:buClr>
                <a:schemeClr val="dk1"/>
              </a:buClr>
              <a:buNone/>
            </a:pPr>
            <a:endParaRPr sz="3413" b="1" dirty="0">
              <a:solidFill>
                <a:schemeClr val="dk1"/>
              </a:solidFill>
              <a:latin typeface="Open Sans" panose="020B0604020202020204" charset="0"/>
              <a:ea typeface="Open Sans" panose="020B0604020202020204" charset="0"/>
              <a:cs typeface="Open Sans" panose="020B0604020202020204" charset="0"/>
            </a:endParaRPr>
          </a:p>
          <a:p>
            <a:pPr marL="487672" indent="-487672" algn="l" rtl="0">
              <a:spcBef>
                <a:spcPts val="0"/>
              </a:spcBef>
              <a:buClr>
                <a:schemeClr val="dk1"/>
              </a:buClr>
              <a:buSzPct val="25000"/>
              <a:buNone/>
            </a:pPr>
            <a:r>
              <a:rPr lang="en" sz="3413" b="1" dirty="0">
                <a:solidFill>
                  <a:schemeClr val="dk1"/>
                </a:solidFill>
                <a:latin typeface="Open Sans" panose="020B0604020202020204" charset="0"/>
                <a:ea typeface="Open Sans" panose="020B0604020202020204" charset="0"/>
                <a:cs typeface="Open Sans" panose="020B0604020202020204" charset="0"/>
              </a:rPr>
              <a:t>To:</a:t>
            </a:r>
          </a:p>
          <a:p>
            <a:pPr marL="487672" indent="-487672" algn="l" rtl="0">
              <a:spcBef>
                <a:spcPts val="0"/>
              </a:spcBef>
              <a:buClr>
                <a:schemeClr val="dk1"/>
              </a:buClr>
              <a:buSzPct val="25000"/>
              <a:buNone/>
            </a:pPr>
            <a:r>
              <a:rPr lang="en" sz="3413" dirty="0">
                <a:solidFill>
                  <a:schemeClr val="dk1"/>
                </a:solidFill>
                <a:latin typeface="Open Sans" panose="020B0604020202020204" charset="0"/>
                <a:ea typeface="Open Sans" panose="020B0604020202020204" charset="0"/>
                <a:cs typeface="Open Sans" panose="020B0604020202020204" charset="0"/>
              </a:rPr>
              <a:t>“We support aid because it’s what we </a:t>
            </a:r>
            <a:r>
              <a:rPr lang="en" sz="3413" i="1" dirty="0">
                <a:solidFill>
                  <a:schemeClr val="dk1"/>
                </a:solidFill>
                <a:latin typeface="Open Sans" panose="020B0604020202020204" charset="0"/>
                <a:ea typeface="Open Sans" panose="020B0604020202020204" charset="0"/>
                <a:cs typeface="Open Sans" panose="020B0604020202020204" charset="0"/>
              </a:rPr>
              <a:t>do</a:t>
            </a:r>
            <a:r>
              <a:rPr lang="en" sz="3413" dirty="0">
                <a:solidFill>
                  <a:schemeClr val="dk1"/>
                </a:solidFill>
                <a:latin typeface="Open Sans" panose="020B0604020202020204" charset="0"/>
                <a:ea typeface="Open Sans" panose="020B0604020202020204" charset="0"/>
                <a:cs typeface="Open Sans" panose="020B0604020202020204" charset="0"/>
              </a:rPr>
              <a:t> as Australians. It’s </a:t>
            </a:r>
            <a:r>
              <a:rPr lang="en" sz="3413" i="1" dirty="0">
                <a:solidFill>
                  <a:schemeClr val="dk1"/>
                </a:solidFill>
                <a:latin typeface="Open Sans" panose="020B0604020202020204" charset="0"/>
                <a:ea typeface="Open Sans" panose="020B0604020202020204" charset="0"/>
                <a:cs typeface="Open Sans" panose="020B0604020202020204" charset="0"/>
              </a:rPr>
              <a:t>one</a:t>
            </a:r>
            <a:r>
              <a:rPr lang="en" sz="3413" dirty="0">
                <a:solidFill>
                  <a:schemeClr val="dk1"/>
                </a:solidFill>
                <a:latin typeface="Open Sans" panose="020B0604020202020204" charset="0"/>
                <a:ea typeface="Open Sans" panose="020B0604020202020204" charset="0"/>
                <a:cs typeface="Open Sans" panose="020B0604020202020204" charset="0"/>
              </a:rPr>
              <a:t> way that we play our part in making our world a better and fairer place.”</a:t>
            </a:r>
          </a:p>
          <a:p>
            <a:pPr marL="487672" indent="-487672" algn="l" rtl="0">
              <a:spcBef>
                <a:spcPts val="0"/>
              </a:spcBef>
              <a:buClr>
                <a:schemeClr val="dk1"/>
              </a:buClr>
              <a:buNone/>
            </a:pPr>
            <a:endParaRPr sz="3413" dirty="0">
              <a:solidFill>
                <a:schemeClr val="dk1"/>
              </a:solidFill>
              <a:latin typeface="Open Sans" panose="020B0604020202020204" charset="0"/>
              <a:ea typeface="Open Sans" panose="020B0604020202020204" charset="0"/>
              <a:cs typeface="Open Sans" panose="020B0604020202020204" charset="0"/>
            </a:endParaRPr>
          </a:p>
          <a:p>
            <a:pPr marL="487672" indent="-487672" algn="l" rtl="0">
              <a:spcBef>
                <a:spcPts val="0"/>
              </a:spcBef>
              <a:buClr>
                <a:schemeClr val="dk1"/>
              </a:buClr>
              <a:buSzPct val="25000"/>
              <a:buNone/>
            </a:pPr>
            <a:r>
              <a:rPr lang="en" sz="2560" dirty="0">
                <a:solidFill>
                  <a:srgbClr val="7F7F7F"/>
                </a:solidFill>
                <a:latin typeface="Open Sans" panose="020B0604020202020204" charset="0"/>
                <a:ea typeface="Open Sans" panose="020B0604020202020204" charset="0"/>
                <a:cs typeface="Open Sans" panose="020B0604020202020204" charset="0"/>
              </a:rPr>
              <a:t>See: </a:t>
            </a:r>
            <a:r>
              <a:rPr lang="en" sz="2560" u="sng" dirty="0">
                <a:solidFill>
                  <a:schemeClr val="hlink"/>
                </a:solidFill>
                <a:latin typeface="Open Sans" panose="020B0604020202020204" charset="0"/>
                <a:ea typeface="Open Sans" panose="020B0604020202020204" charset="0"/>
                <a:cs typeface="Open Sans" panose="020B0604020202020204" charset="0"/>
                <a:hlinkClick r:id="rId3"/>
              </a:rPr>
              <a:t>Campaign For Australian Aid Communication Handbook</a:t>
            </a:r>
          </a:p>
          <a:p>
            <a:pPr marL="487672" indent="-487672" algn="l" rtl="0">
              <a:spcBef>
                <a:spcPts val="0"/>
              </a:spcBef>
              <a:buClr>
                <a:schemeClr val="dk1"/>
              </a:buClr>
              <a:buNone/>
            </a:pPr>
            <a:endParaRPr sz="4551" dirty="0">
              <a:solidFill>
                <a:schemeClr val="dk1"/>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1156624300"/>
      </p:ext>
    </p:extLst>
  </p:cSld>
  <p:clrMapOvr>
    <a:masterClrMapping/>
  </p:clrMapOvr>
  <p:transition spd="slow">
    <p:push/>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99" y="2082946"/>
            <a:ext cx="11861802" cy="3149307"/>
          </a:xfrm>
          <a:prstGeom prst="rect">
            <a:avLst/>
          </a:prstGeom>
        </p:spPr>
      </p:pic>
    </p:spTree>
    <p:extLst>
      <p:ext uri="{BB962C8B-B14F-4D97-AF65-F5344CB8AC3E}">
        <p14:creationId xmlns:p14="http://schemas.microsoft.com/office/powerpoint/2010/main" val="2250380064"/>
      </p:ext>
    </p:extLst>
  </p:cSld>
  <p:clrMapOvr>
    <a:masterClrMapping/>
  </p:clrMapOvr>
  <p:transition spd="med"/>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1069054" y="373195"/>
            <a:ext cx="11005015"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9600" b="1" dirty="0" smtClean="0">
                <a:effectLst>
                  <a:outerShdw blurRad="38100" dist="38100" dir="2700000" algn="tl">
                    <a:srgbClr val="000000">
                      <a:alpha val="43137"/>
                    </a:srgbClr>
                  </a:outerShdw>
                </a:effectLst>
              </a:rPr>
              <a:t>Good people</a:t>
            </a:r>
            <a:endParaRPr kumimoji="0" lang="en-AU" sz="9600" b="0" i="0" u="none" strike="noStrike" cap="none" spc="0" normalizeH="0" baseline="0" dirty="0">
              <a:ln>
                <a:noFill/>
              </a:ln>
              <a:solidFill>
                <a:srgbClr val="000000"/>
              </a:solidFill>
              <a:effectLst>
                <a:outerShdw blurRad="38100" dist="38100" dir="2700000" algn="tl">
                  <a:srgbClr val="000000">
                    <a:alpha val="43137"/>
                  </a:srgbClr>
                </a:outerShdw>
              </a:effectLst>
              <a:uFillTx/>
              <a:sym typeface="Helvetic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891" y="5641866"/>
            <a:ext cx="3109741" cy="1268563"/>
          </a:xfrm>
          <a:prstGeom prst="rect">
            <a:avLst/>
          </a:prstGeom>
        </p:spPr>
      </p:pic>
      <p:sp>
        <p:nvSpPr>
          <p:cNvPr id="4" name="TextBox 3"/>
          <p:cNvSpPr txBox="1">
            <a:spLocks/>
          </p:cNvSpPr>
          <p:nvPr/>
        </p:nvSpPr>
        <p:spPr>
          <a:xfrm>
            <a:off x="1069054" y="2061892"/>
            <a:ext cx="11005015"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9600" b="1" dirty="0">
                <a:effectLst>
                  <a:outerShdw blurRad="38100" dist="38100" dir="2700000" algn="tl">
                    <a:srgbClr val="000000">
                      <a:alpha val="43137"/>
                    </a:srgbClr>
                  </a:outerShdw>
                </a:effectLst>
              </a:rPr>
              <a:t>w</a:t>
            </a:r>
            <a:r>
              <a:rPr lang="en-AU" sz="9600" b="1" dirty="0" smtClean="0">
                <a:effectLst>
                  <a:outerShdw blurRad="38100" dist="38100" dir="2700000" algn="tl">
                    <a:srgbClr val="000000">
                      <a:alpha val="43137"/>
                    </a:srgbClr>
                  </a:outerShdw>
                </a:effectLst>
              </a:rPr>
              <a:t>ith good ideas</a:t>
            </a:r>
            <a:endParaRPr kumimoji="0" lang="en-AU" sz="9600" b="0" i="0" u="none" strike="noStrike" cap="none" spc="0" normalizeH="0" baseline="0" dirty="0">
              <a:ln>
                <a:noFill/>
              </a:ln>
              <a:solidFill>
                <a:srgbClr val="000000"/>
              </a:solidFill>
              <a:effectLst>
                <a:outerShdw blurRad="38100" dist="38100" dir="2700000" algn="tl">
                  <a:srgbClr val="000000">
                    <a:alpha val="43137"/>
                  </a:srgbClr>
                </a:outerShdw>
              </a:effectLst>
              <a:uFillTx/>
              <a:sym typeface="Helvetica"/>
            </a:endParaRPr>
          </a:p>
        </p:txBody>
      </p:sp>
      <p:sp>
        <p:nvSpPr>
          <p:cNvPr id="7" name="TextBox 6"/>
          <p:cNvSpPr txBox="1">
            <a:spLocks/>
          </p:cNvSpPr>
          <p:nvPr/>
        </p:nvSpPr>
        <p:spPr>
          <a:xfrm>
            <a:off x="899896" y="3750589"/>
            <a:ext cx="11205008"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9600" b="1" dirty="0" smtClean="0">
                <a:effectLst>
                  <a:outerShdw blurRad="38100" dist="38100" dir="2700000" algn="tl">
                    <a:srgbClr val="000000">
                      <a:alpha val="43137"/>
                    </a:srgbClr>
                  </a:outerShdw>
                </a:effectLst>
              </a:rPr>
              <a:t>doing good things!</a:t>
            </a:r>
            <a:endParaRPr kumimoji="0" lang="en-AU" sz="9600" b="0" i="0" u="none" strike="noStrike" cap="none" spc="0" normalizeH="0" baseline="0" dirty="0">
              <a:ln>
                <a:noFill/>
              </a:ln>
              <a:solidFill>
                <a:srgbClr val="000000"/>
              </a:solidFill>
              <a:effectLst>
                <a:outerShdw blurRad="38100" dist="38100" dir="2700000" algn="tl">
                  <a:srgbClr val="000000">
                    <a:alpha val="43137"/>
                  </a:srgbClr>
                </a:outerShdw>
              </a:effectLst>
              <a:uFillTx/>
              <a:sym typeface="Helvetica"/>
            </a:endParaRPr>
          </a:p>
        </p:txBody>
      </p:sp>
    </p:spTree>
    <p:extLst>
      <p:ext uri="{BB962C8B-B14F-4D97-AF65-F5344CB8AC3E}">
        <p14:creationId xmlns:p14="http://schemas.microsoft.com/office/powerpoint/2010/main" val="646911912"/>
      </p:ext>
    </p:extLst>
  </p:cSld>
  <p:clrMapOvr>
    <a:masterClrMapping/>
  </p:clrMapOvr>
  <p:transition spd="med"/>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717" t="8198" r="9153" b="53253"/>
          <a:stretch/>
        </p:blipFill>
        <p:spPr>
          <a:xfrm>
            <a:off x="0" y="0"/>
            <a:ext cx="13022283" cy="6789906"/>
          </a:xfrm>
          <a:prstGeom prst="rect">
            <a:avLst/>
          </a:prstGeom>
        </p:spPr>
      </p:pic>
    </p:spTree>
    <p:extLst>
      <p:ext uri="{BB962C8B-B14F-4D97-AF65-F5344CB8AC3E}">
        <p14:creationId xmlns:p14="http://schemas.microsoft.com/office/powerpoint/2010/main" val="429062444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077" t="11979" r="10060" b="6510"/>
          <a:stretch/>
        </p:blipFill>
        <p:spPr>
          <a:xfrm>
            <a:off x="0" y="0"/>
            <a:ext cx="13036613" cy="7297938"/>
          </a:xfrm>
          <a:prstGeom prst="rect">
            <a:avLst/>
          </a:prstGeom>
        </p:spPr>
      </p:pic>
    </p:spTree>
    <p:extLst>
      <p:ext uri="{BB962C8B-B14F-4D97-AF65-F5344CB8AC3E}">
        <p14:creationId xmlns:p14="http://schemas.microsoft.com/office/powerpoint/2010/main" val="223583755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27" y="244475"/>
            <a:ext cx="5267325" cy="25431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2204" y="117475"/>
            <a:ext cx="4752975" cy="2990850"/>
          </a:xfrm>
          <a:prstGeom prst="rect">
            <a:avLst/>
          </a:prstGeom>
        </p:spPr>
      </p:pic>
      <p:pic>
        <p:nvPicPr>
          <p:cNvPr id="3074" name="Picture 2" descr="http://riot.house/wp-content/uploads/2015/07/11693813_10155730127100363_4704844772481053103_n-390x3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1316" y="3244362"/>
            <a:ext cx="3714750" cy="37147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a:srcRect l="42597" t="11057" r="2127" b="24038"/>
          <a:stretch/>
        </p:blipFill>
        <p:spPr>
          <a:xfrm>
            <a:off x="404482" y="3057223"/>
            <a:ext cx="5795213" cy="3825690"/>
          </a:xfrm>
          <a:prstGeom prst="rect">
            <a:avLst/>
          </a:prstGeom>
        </p:spPr>
      </p:pic>
    </p:spTree>
    <p:extLst>
      <p:ext uri="{BB962C8B-B14F-4D97-AF65-F5344CB8AC3E}">
        <p14:creationId xmlns:p14="http://schemas.microsoft.com/office/powerpoint/2010/main" val="1385638675"/>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7"/>
          <p:cNvGrpSpPr/>
          <p:nvPr/>
        </p:nvGrpSpPr>
        <p:grpSpPr>
          <a:xfrm>
            <a:off x="5676359" y="4837666"/>
            <a:ext cx="7137400" cy="2248934"/>
            <a:chOff x="0" y="0"/>
            <a:chExt cx="7137400" cy="2248934"/>
          </a:xfrm>
        </p:grpSpPr>
        <p:sp>
          <p:nvSpPr>
            <p:cNvPr id="84" name="Shape 84"/>
            <p:cNvSpPr/>
            <p:nvPr/>
          </p:nvSpPr>
          <p:spPr>
            <a:xfrm>
              <a:off x="1823572" y="0"/>
              <a:ext cx="3467101" cy="11303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defTabSz="736600">
                <a:buClr>
                  <a:srgbClr val="000000"/>
                </a:buClr>
                <a:defRPr sz="4500" b="1">
                  <a:uFill>
                    <a:solidFill/>
                  </a:uFill>
                  <a:latin typeface="Helvetica Neue"/>
                  <a:ea typeface="Helvetica Neue"/>
                  <a:cs typeface="Helvetica Neue"/>
                  <a:sym typeface="Helvetica Neue"/>
                </a:defRPr>
              </a:lvl1pPr>
            </a:lstStyle>
            <a:p>
              <a:pPr lvl="0">
                <a:defRPr sz="1800" b="0">
                  <a:uFillTx/>
                </a:defRPr>
              </a:pPr>
              <a:r>
                <a:rPr sz="4500" b="1" dirty="0">
                  <a:uFill>
                    <a:solidFill/>
                  </a:uFill>
                </a:rPr>
                <a:t>d’Arcy Lunn</a:t>
              </a:r>
            </a:p>
          </p:txBody>
        </p:sp>
        <p:sp>
          <p:nvSpPr>
            <p:cNvPr id="85" name="Shape 85"/>
            <p:cNvSpPr/>
            <p:nvPr/>
          </p:nvSpPr>
          <p:spPr>
            <a:xfrm>
              <a:off x="63500" y="851638"/>
              <a:ext cx="7010401" cy="5588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defTabSz="736600">
                <a:buClr>
                  <a:srgbClr val="000000"/>
                </a:buClr>
                <a:defRPr sz="2500" b="1">
                  <a:solidFill>
                    <a:srgbClr val="343434"/>
                  </a:solidFill>
                  <a:uFill>
                    <a:solidFill>
                      <a:srgbClr val="343434"/>
                    </a:solidFill>
                  </a:uFill>
                  <a:latin typeface="Helvetica Neue"/>
                  <a:ea typeface="Helvetica Neue"/>
                  <a:cs typeface="Helvetica Neue"/>
                  <a:sym typeface="Helvetica Neue"/>
                </a:defRPr>
              </a:lvl1pPr>
            </a:lstStyle>
            <a:p>
              <a:pPr lvl="0">
                <a:defRPr sz="1800" b="0">
                  <a:solidFill>
                    <a:srgbClr val="000000"/>
                  </a:solidFill>
                  <a:uFillTx/>
                </a:defRPr>
              </a:pPr>
              <a:r>
                <a:rPr sz="2500" b="1">
                  <a:solidFill>
                    <a:srgbClr val="343434"/>
                  </a:solidFill>
                  <a:uFill>
                    <a:solidFill>
                      <a:srgbClr val="343434"/>
                    </a:solidFill>
                  </a:uFill>
                </a:rPr>
                <a:t>Presenter, Educator, Learner &amp; Global Citizen</a:t>
              </a:r>
            </a:p>
          </p:txBody>
        </p:sp>
        <p:sp>
          <p:nvSpPr>
            <p:cNvPr id="86" name="Shape 86"/>
            <p:cNvSpPr/>
            <p:nvPr/>
          </p:nvSpPr>
          <p:spPr>
            <a:xfrm>
              <a:off x="0" y="1385334"/>
              <a:ext cx="7137400" cy="863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algn="ctr" defTabSz="736600">
                <a:buClr>
                  <a:srgbClr val="000000"/>
                </a:buClr>
                <a:defRPr sz="2600">
                  <a:solidFill>
                    <a:srgbClr val="808080"/>
                  </a:solidFill>
                  <a:uFill>
                    <a:solidFill>
                      <a:srgbClr val="808080"/>
                    </a:solidFill>
                  </a:uFill>
                  <a:latin typeface="Helvetica Neue"/>
                  <a:ea typeface="Helvetica Neue"/>
                  <a:cs typeface="Helvetica Neue"/>
                  <a:sym typeface="Helvetica Neue"/>
                </a:defRPr>
              </a:lvl1pPr>
            </a:lstStyle>
            <a:p>
              <a:pPr lvl="0">
                <a:defRPr sz="1800">
                  <a:solidFill>
                    <a:srgbClr val="000000"/>
                  </a:solidFill>
                  <a:uFillTx/>
                </a:defRPr>
              </a:pPr>
              <a:r>
                <a:rPr lang="en-AU" sz="2600" dirty="0" smtClean="0">
                  <a:solidFill>
                    <a:srgbClr val="808080"/>
                  </a:solidFill>
                  <a:uFill>
                    <a:solidFill>
                      <a:srgbClr val="808080"/>
                    </a:solidFill>
                  </a:uFill>
                </a:rPr>
                <a:t>JUMP! Foundation, G</a:t>
              </a:r>
              <a:r>
                <a:rPr sz="2600" dirty="0" err="1" smtClean="0">
                  <a:solidFill>
                    <a:srgbClr val="808080"/>
                  </a:solidFill>
                  <a:uFill>
                    <a:solidFill>
                      <a:srgbClr val="808080"/>
                    </a:solidFill>
                  </a:uFill>
                </a:rPr>
                <a:t>lobal</a:t>
              </a:r>
              <a:r>
                <a:rPr sz="2600" dirty="0" smtClean="0">
                  <a:solidFill>
                    <a:srgbClr val="808080"/>
                  </a:solidFill>
                  <a:uFill>
                    <a:solidFill>
                      <a:srgbClr val="808080"/>
                    </a:solidFill>
                  </a:uFill>
                </a:rPr>
                <a:t> </a:t>
              </a:r>
              <a:r>
                <a:rPr sz="2600" dirty="0">
                  <a:solidFill>
                    <a:srgbClr val="808080"/>
                  </a:solidFill>
                  <a:uFill>
                    <a:solidFill>
                      <a:srgbClr val="808080"/>
                    </a:solidFill>
                  </a:uFill>
                </a:rPr>
                <a:t>Poverty Project, Polio </a:t>
              </a:r>
              <a:r>
                <a:rPr sz="2600" dirty="0" smtClean="0">
                  <a:solidFill>
                    <a:srgbClr val="808080"/>
                  </a:solidFill>
                  <a:uFill>
                    <a:solidFill>
                      <a:srgbClr val="808080"/>
                    </a:solidFill>
                  </a:uFill>
                </a:rPr>
                <a:t>Points, </a:t>
              </a:r>
              <a:r>
                <a:rPr sz="2600" dirty="0">
                  <a:solidFill>
                    <a:srgbClr val="808080"/>
                  </a:solidFill>
                  <a:uFill>
                    <a:solidFill>
                      <a:srgbClr val="808080"/>
                    </a:solidFill>
                  </a:uFill>
                </a:rPr>
                <a:t>Happy, </a:t>
              </a:r>
              <a:r>
                <a:rPr sz="2600" dirty="0" smtClean="0">
                  <a:solidFill>
                    <a:srgbClr val="808080"/>
                  </a:solidFill>
                  <a:uFill>
                    <a:solidFill>
                      <a:srgbClr val="808080"/>
                    </a:solidFill>
                  </a:uFill>
                </a:rPr>
                <a:t>simply</a:t>
              </a:r>
              <a:r>
                <a:rPr lang="en-AU" sz="2600" dirty="0" smtClean="0">
                  <a:solidFill>
                    <a:srgbClr val="808080"/>
                  </a:solidFill>
                  <a:uFill>
                    <a:solidFill>
                      <a:srgbClr val="808080"/>
                    </a:solidFill>
                  </a:uFill>
                </a:rPr>
                <a:t>, UNICEF and more</a:t>
              </a:r>
              <a:endParaRPr sz="2600" dirty="0">
                <a:solidFill>
                  <a:srgbClr val="808080"/>
                </a:solidFill>
                <a:uFill>
                  <a:solidFill>
                    <a:srgbClr val="808080"/>
                  </a:solidFill>
                </a:uFill>
              </a:endParaRPr>
            </a:p>
          </p:txBody>
        </p:sp>
      </p:grpSp>
      <p:pic>
        <p:nvPicPr>
          <p:cNvPr id="88" name="100_0116c.jpg"/>
          <p:cNvPicPr/>
          <p:nvPr/>
        </p:nvPicPr>
        <p:blipFill>
          <a:blip r:embed="rId3">
            <a:extLst/>
          </a:blip>
          <a:stretch>
            <a:fillRect/>
          </a:stretch>
        </p:blipFill>
        <p:spPr>
          <a:xfrm>
            <a:off x="6196556" y="177800"/>
            <a:ext cx="6086994" cy="4559300"/>
          </a:xfrm>
          <a:prstGeom prst="rect">
            <a:avLst/>
          </a:prstGeom>
          <a:ln w="12700">
            <a:miter lim="400000"/>
          </a:ln>
        </p:spPr>
      </p:pic>
      <p:pic>
        <p:nvPicPr>
          <p:cNvPr id="89" name="GPP_Logo_Lrg.jpg"/>
          <p:cNvPicPr/>
          <p:nvPr/>
        </p:nvPicPr>
        <p:blipFill>
          <a:blip r:embed="rId4">
            <a:extLst/>
          </a:blip>
          <a:stretch>
            <a:fillRect/>
          </a:stretch>
        </p:blipFill>
        <p:spPr>
          <a:xfrm>
            <a:off x="279400" y="1558625"/>
            <a:ext cx="2717800" cy="1783557"/>
          </a:xfrm>
          <a:prstGeom prst="rect">
            <a:avLst/>
          </a:prstGeom>
          <a:ln w="12700">
            <a:miter lim="400000"/>
          </a:ln>
        </p:spPr>
      </p:pic>
      <p:pic>
        <p:nvPicPr>
          <p:cNvPr id="90" name="PolioPoints Logo-02 PP.tiff"/>
          <p:cNvPicPr/>
          <p:nvPr/>
        </p:nvPicPr>
        <p:blipFill>
          <a:blip r:embed="rId5">
            <a:extLst/>
          </a:blip>
          <a:stretch>
            <a:fillRect/>
          </a:stretch>
        </p:blipFill>
        <p:spPr>
          <a:xfrm>
            <a:off x="2850628" y="1759886"/>
            <a:ext cx="3492500" cy="3492500"/>
          </a:xfrm>
          <a:prstGeom prst="rect">
            <a:avLst/>
          </a:prstGeom>
          <a:ln w="12700">
            <a:miter lim="400000"/>
          </a:ln>
        </p:spPr>
      </p:pic>
      <p:pic>
        <p:nvPicPr>
          <p:cNvPr id="91" name="PolioPoints Logo-10 UNICEF.png"/>
          <p:cNvPicPr/>
          <p:nvPr/>
        </p:nvPicPr>
        <p:blipFill rotWithShape="1">
          <a:blip r:embed="rId6">
            <a:extLst/>
          </a:blip>
          <a:srcRect t="24816" b="29742"/>
          <a:stretch/>
        </p:blipFill>
        <p:spPr>
          <a:xfrm>
            <a:off x="148166" y="5166732"/>
            <a:ext cx="3860801" cy="1315844"/>
          </a:xfrm>
          <a:prstGeom prst="rect">
            <a:avLst/>
          </a:prstGeom>
          <a:ln w="12700">
            <a:miter lim="400000"/>
          </a:ln>
        </p:spPr>
      </p:pic>
      <p:pic>
        <p:nvPicPr>
          <p:cNvPr id="92" name="droppedImage.pdf"/>
          <p:cNvPicPr/>
          <p:nvPr/>
        </p:nvPicPr>
        <p:blipFill>
          <a:blip r:embed="rId7">
            <a:extLst/>
          </a:blip>
          <a:stretch>
            <a:fillRect/>
          </a:stretch>
        </p:blipFill>
        <p:spPr>
          <a:xfrm>
            <a:off x="255041" y="3409303"/>
            <a:ext cx="2742159" cy="853727"/>
          </a:xfrm>
          <a:prstGeom prst="rect">
            <a:avLst/>
          </a:prstGeom>
          <a:ln w="12700">
            <a:miter lim="400000"/>
          </a:ln>
        </p:spPr>
      </p:pic>
      <p:pic>
        <p:nvPicPr>
          <p:cNvPr id="93" name="Global Citizen logo.tiff"/>
          <p:cNvPicPr/>
          <p:nvPr/>
        </p:nvPicPr>
        <p:blipFill>
          <a:blip r:embed="rId8">
            <a:extLst/>
          </a:blip>
          <a:stretch>
            <a:fillRect/>
          </a:stretch>
        </p:blipFill>
        <p:spPr>
          <a:xfrm>
            <a:off x="279400" y="208525"/>
            <a:ext cx="2717800" cy="1244928"/>
          </a:xfrm>
          <a:prstGeom prst="rect">
            <a:avLst/>
          </a:prstGeom>
          <a:ln w="12700">
            <a:miter lim="400000"/>
          </a:ln>
        </p:spPr>
      </p:pic>
      <p:pic>
        <p:nvPicPr>
          <p:cNvPr id="94" name="end-polio-now logo.jpg"/>
          <p:cNvPicPr/>
          <p:nvPr/>
        </p:nvPicPr>
        <p:blipFill>
          <a:blip r:embed="rId9" cstate="print">
            <a:extLst>
              <a:ext uri="{28A0092B-C50C-407E-A947-70E740481C1C}">
                <a14:useLocalDpi xmlns:a14="http://schemas.microsoft.com/office/drawing/2010/main" val="0"/>
              </a:ext>
            </a:extLst>
          </a:blip>
          <a:stretch>
            <a:fillRect/>
          </a:stretch>
        </p:blipFill>
        <p:spPr>
          <a:xfrm>
            <a:off x="3340517" y="203315"/>
            <a:ext cx="2512722" cy="1301537"/>
          </a:xfrm>
          <a:prstGeom prst="rect">
            <a:avLst/>
          </a:prstGeom>
          <a:ln w="12700">
            <a:miter lim="400000"/>
          </a:ln>
        </p:spPr>
      </p:pic>
      <p:pic>
        <p:nvPicPr>
          <p:cNvPr id="95" name="lbl-logo-us-portrait-regular.jpg"/>
          <p:cNvPicPr/>
          <p:nvPr/>
        </p:nvPicPr>
        <p:blipFill>
          <a:blip r:embed="rId10">
            <a:extLst/>
          </a:blip>
          <a:srcRect l="4457" t="14285" r="6824" b="16806"/>
          <a:stretch>
            <a:fillRect/>
          </a:stretch>
        </p:blipFill>
        <p:spPr>
          <a:xfrm>
            <a:off x="3941544" y="4011007"/>
            <a:ext cx="1816100" cy="2082800"/>
          </a:xfrm>
          <a:prstGeom prst="rect">
            <a:avLst/>
          </a:prstGeom>
          <a:ln w="12700">
            <a:miter lim="400000"/>
          </a:ln>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9641" y="6368616"/>
            <a:ext cx="5129759" cy="800462"/>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0517" y="1603183"/>
            <a:ext cx="2209332" cy="1200045"/>
          </a:xfrm>
          <a:prstGeom prst="rect">
            <a:avLst/>
          </a:prstGeom>
        </p:spPr>
      </p:pic>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97383" y="1504852"/>
            <a:ext cx="1447800" cy="1447800"/>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9641" y="4462201"/>
            <a:ext cx="1661867" cy="871799"/>
          </a:xfrm>
          <a:prstGeom prst="rect">
            <a:avLst/>
          </a:prstGeom>
        </p:spPr>
      </p:pic>
      <p:pic>
        <p:nvPicPr>
          <p:cNvPr id="6" name="Picture 5"/>
          <p:cNvPicPr>
            <a:picLocks noChangeAspect="1"/>
          </p:cNvPicPr>
          <p:nvPr/>
        </p:nvPicPr>
        <p:blipFill rotWithShape="1">
          <a:blip r:embed="rId15">
            <a:extLst>
              <a:ext uri="{28A0092B-C50C-407E-A947-70E740481C1C}">
                <a14:useLocalDpi xmlns:a14="http://schemas.microsoft.com/office/drawing/2010/main" val="0"/>
              </a:ext>
            </a:extLst>
          </a:blip>
          <a:srcRect l="10374" t="26362" r="11413" b="20469"/>
          <a:stretch/>
        </p:blipFill>
        <p:spPr>
          <a:xfrm>
            <a:off x="2024312" y="4458749"/>
            <a:ext cx="1906919" cy="88150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87"/>
                                        </p:tgtEl>
                                        <p:attrNameLst>
                                          <p:attrName>style.visibility</p:attrName>
                                        </p:attrNameLst>
                                      </p:cBhvr>
                                      <p:to>
                                        <p:strVal val="visible"/>
                                      </p:to>
                                    </p:set>
                                    <p:animEffect transition="in" filter="wipe(left)">
                                      <p:cBhvr>
                                        <p:cTn id="7" dur="1000"/>
                                        <p:tgtEl>
                                          <p:spTgt spid="87"/>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88"/>
                                        </p:tgtEl>
                                        <p:attrNameLst>
                                          <p:attrName>style.visibility</p:attrName>
                                        </p:attrNameLst>
                                      </p:cBhvr>
                                      <p:to>
                                        <p:strVal val="visible"/>
                                      </p:to>
                                    </p:set>
                                    <p:animEffect transition="in" filter="wipe(left)">
                                      <p:cBhvr>
                                        <p:cTn id="11" dur="2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1" animBg="1" advAuto="0"/>
      <p:bldP spid="88" grpId="2" animBg="1" advAuto="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10975" r="3524" b="63592"/>
          <a:stretch/>
        </p:blipFill>
        <p:spPr bwMode="auto">
          <a:xfrm>
            <a:off x="-2210" y="1"/>
            <a:ext cx="8783009" cy="1301261"/>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4"/>
          <a:srcRect l="44536" t="13116" r="30011" b="9248"/>
          <a:stretch/>
        </p:blipFill>
        <p:spPr bwMode="auto">
          <a:xfrm>
            <a:off x="8739554" y="1"/>
            <a:ext cx="4265246" cy="7315200"/>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5"/>
          <a:srcRect l="4065" t="19810" r="28057" b="6833"/>
          <a:stretch/>
        </p:blipFill>
        <p:spPr bwMode="auto">
          <a:xfrm>
            <a:off x="0" y="1301264"/>
            <a:ext cx="8739554" cy="5310795"/>
          </a:xfrm>
          <a:prstGeom prst="rect">
            <a:avLst/>
          </a:prstGeom>
          <a:ln>
            <a:noFill/>
          </a:ln>
          <a:extLst>
            <a:ext uri="{53640926-AAD7-44D8-BBD7-CCE9431645EC}">
              <a14:shadowObscured xmlns:a14="http://schemas.microsoft.com/office/drawing/2010/main"/>
            </a:ext>
          </a:extLst>
        </p:spPr>
      </p:pic>
      <p:pic>
        <p:nvPicPr>
          <p:cNvPr id="11" name="Picture 10"/>
          <p:cNvPicPr>
            <a:picLocks noChangeAspect="1"/>
          </p:cNvPicPr>
          <p:nvPr/>
        </p:nvPicPr>
        <p:blipFill rotWithShape="1">
          <a:blip r:embed="rId6"/>
          <a:srcRect l="74916" t="26727" r="6830" b="54692"/>
          <a:stretch/>
        </p:blipFill>
        <p:spPr bwMode="auto">
          <a:xfrm>
            <a:off x="5439086" y="1277492"/>
            <a:ext cx="1567202" cy="896815"/>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430957" y="6696890"/>
            <a:ext cx="7535717"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2800" b="1" i="0" u="none" strike="noStrike" cap="none" spc="0" normalizeH="0" baseline="0" dirty="0" smtClean="0">
                <a:ln>
                  <a:noFill/>
                </a:ln>
                <a:solidFill>
                  <a:srgbClr val="000000"/>
                </a:solidFill>
                <a:effectLst/>
                <a:uFillTx/>
                <a:latin typeface="Helvetica"/>
                <a:ea typeface="Helvetica"/>
                <a:cs typeface="Helvetica"/>
                <a:sym typeface="Helvetica"/>
                <a:hlinkClick r:id="rId7"/>
              </a:rPr>
              <a:t>sustainabletable.org.a</a:t>
            </a:r>
            <a:r>
              <a:rPr kumimoji="0" lang="en-AU" sz="2800" b="1" i="0" strike="noStrike" cap="none" spc="0" normalizeH="0" baseline="0" dirty="0" smtClean="0">
                <a:ln>
                  <a:noFill/>
                </a:ln>
                <a:solidFill>
                  <a:srgbClr val="000000"/>
                </a:solidFill>
                <a:effectLst/>
                <a:uFillTx/>
                <a:latin typeface="Helvetica"/>
                <a:ea typeface="Helvetica"/>
                <a:cs typeface="Helvetica"/>
                <a:sym typeface="Helvetica"/>
                <a:hlinkClick r:id="rId7"/>
              </a:rPr>
              <a:t>u</a:t>
            </a:r>
            <a:r>
              <a:rPr kumimoji="0" lang="en-AU" sz="2800" b="1" i="0" strike="noStrike" cap="none" spc="0" normalizeH="0" baseline="0" dirty="0" smtClean="0">
                <a:ln>
                  <a:noFill/>
                </a:ln>
                <a:solidFill>
                  <a:srgbClr val="000000"/>
                </a:solidFill>
                <a:effectLst/>
                <a:uFillTx/>
                <a:latin typeface="Helvetica"/>
                <a:ea typeface="Helvetica"/>
                <a:cs typeface="Helvetica"/>
                <a:sym typeface="Helvetica"/>
              </a:rPr>
              <a:t> </a:t>
            </a:r>
            <a:r>
              <a:rPr kumimoji="0" lang="en-AU" sz="2800" b="1" i="0" u="none" strike="noStrike" cap="none" spc="0" normalizeH="0" baseline="0" dirty="0" smtClean="0">
                <a:ln>
                  <a:noFill/>
                </a:ln>
                <a:solidFill>
                  <a:srgbClr val="000000"/>
                </a:solidFill>
                <a:effectLst/>
                <a:uFillTx/>
                <a:latin typeface="Helvetica"/>
                <a:ea typeface="Helvetica"/>
                <a:cs typeface="Helvetica"/>
                <a:sym typeface="Helvetica"/>
              </a:rPr>
              <a:t>&amp; </a:t>
            </a:r>
            <a:r>
              <a:rPr kumimoji="0" lang="en-AU" sz="2800" b="1" i="0" u="none" strike="noStrike" cap="none" spc="0" normalizeH="0" baseline="0" dirty="0" smtClean="0">
                <a:ln>
                  <a:noFill/>
                </a:ln>
                <a:solidFill>
                  <a:srgbClr val="000000"/>
                </a:solidFill>
                <a:effectLst/>
                <a:uFillTx/>
                <a:latin typeface="Helvetica"/>
                <a:ea typeface="Helvetica"/>
                <a:cs typeface="Helvetica"/>
                <a:sym typeface="Helvetica"/>
                <a:hlinkClick r:id="rId8"/>
              </a:rPr>
              <a:t>giveafork.com.au</a:t>
            </a:r>
            <a:endParaRPr kumimoji="0" lang="en-AU" sz="2800" b="1" i="0" u="none" strike="noStrike" cap="none" spc="0" normalizeH="0" baseline="0" dirty="0">
              <a:ln>
                <a:noFill/>
              </a:ln>
              <a:solidFill>
                <a:srgbClr val="000000"/>
              </a:solidFill>
              <a:effectLst/>
              <a:uFillTx/>
              <a:latin typeface="Helvetica"/>
              <a:ea typeface="Helvetica"/>
              <a:cs typeface="Helvetica"/>
              <a:sym typeface="Helvetica"/>
            </a:endParaRPr>
          </a:p>
        </p:txBody>
      </p:sp>
      <p:pic>
        <p:nvPicPr>
          <p:cNvPr id="12" name="Picture 11"/>
          <p:cNvPicPr>
            <a:picLocks noChangeAspect="1"/>
          </p:cNvPicPr>
          <p:nvPr/>
        </p:nvPicPr>
        <p:blipFill rotWithShape="1">
          <a:blip r:embed="rId6"/>
          <a:srcRect l="60399" t="19089" r="23266" b="55333"/>
          <a:stretch/>
        </p:blipFill>
        <p:spPr bwMode="auto">
          <a:xfrm>
            <a:off x="7299718" y="1277491"/>
            <a:ext cx="1018830" cy="8968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0243638"/>
      </p:ext>
    </p:extLst>
  </p:cSld>
  <p:clrMapOvr>
    <a:masterClrMapping/>
  </p:clrMapOvr>
  <p:transition spd="med"/>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body" idx="13"/>
          </p:nvPr>
        </p:nvSpPr>
        <p:spPr>
          <a:xfrm>
            <a:off x="7911463" y="4930021"/>
            <a:ext cx="3657420" cy="1089779"/>
          </a:xfrm>
          <a:prstGeom prst="rect">
            <a:avLst/>
          </a:prstGeom>
        </p:spPr>
        <p:txBody>
          <a:bodyPr/>
          <a:lstStyle/>
          <a:p>
            <a:r>
              <a:rPr lang="en-US" sz="3200" dirty="0">
                <a:solidFill>
                  <a:srgbClr val="A5A7A4"/>
                </a:solidFill>
              </a:rPr>
              <a:t>- Hilary Jo </a:t>
            </a:r>
            <a:r>
              <a:rPr lang="en-US" sz="3200" dirty="0" err="1">
                <a:solidFill>
                  <a:srgbClr val="A5A7A4"/>
                </a:solidFill>
              </a:rPr>
              <a:t>Caldis</a:t>
            </a:r>
            <a:endParaRPr lang="en-US" sz="3200" dirty="0">
              <a:solidFill>
                <a:srgbClr val="A5A7A4"/>
              </a:solidFill>
            </a:endParaRPr>
          </a:p>
          <a:p>
            <a:r>
              <a:rPr lang="en-US" sz="3200" dirty="0">
                <a:solidFill>
                  <a:srgbClr val="A5A7A4"/>
                </a:solidFill>
              </a:rPr>
              <a:t>The Female Voice</a:t>
            </a:r>
          </a:p>
        </p:txBody>
      </p:sp>
      <p:sp>
        <p:nvSpPr>
          <p:cNvPr id="130" name="Shape 130"/>
          <p:cNvSpPr>
            <a:spLocks noGrp="1"/>
          </p:cNvSpPr>
          <p:nvPr>
            <p:ph type="body" idx="14"/>
          </p:nvPr>
        </p:nvSpPr>
        <p:spPr>
          <a:xfrm>
            <a:off x="7288348" y="1162059"/>
            <a:ext cx="4903651" cy="3210975"/>
          </a:xfrm>
          <a:prstGeom prst="rect">
            <a:avLst/>
          </a:prstGeom>
        </p:spPr>
        <p:txBody>
          <a:bodyPr/>
          <a:lstStyle/>
          <a:p>
            <a:r>
              <a:rPr sz="4000" b="1" dirty="0">
                <a:solidFill>
                  <a:srgbClr val="A5A7A4"/>
                </a:solidFill>
              </a:rPr>
              <a:t>“</a:t>
            </a:r>
            <a:r>
              <a:rPr lang="en-US" sz="4000" b="1" dirty="0">
                <a:solidFill>
                  <a:srgbClr val="A5A7A4"/>
                </a:solidFill>
              </a:rPr>
              <a:t>Real change comes when we challenge the things staring us square in the face.</a:t>
            </a:r>
            <a:r>
              <a:rPr sz="4000" b="1" dirty="0">
                <a:solidFill>
                  <a:srgbClr val="A5A7A4"/>
                </a:solidFill>
              </a:rPr>
              <a:t>”</a:t>
            </a:r>
          </a:p>
        </p:txBody>
      </p:sp>
      <p:pic>
        <p:nvPicPr>
          <p:cNvPr id="4" name="Picture Placeholder 7"/>
          <p:cNvPicPr>
            <a:picLocks noChangeAspect="1"/>
          </p:cNvPicPr>
          <p:nvPr/>
        </p:nvPicPr>
        <p:blipFill rotWithShape="1">
          <a:blip r:embed="rId3">
            <a:extLst>
              <a:ext uri="{28A0092B-C50C-407E-A947-70E740481C1C}">
                <a14:useLocalDpi xmlns:a14="http://schemas.microsoft.com/office/drawing/2010/main" val="0"/>
              </a:ext>
            </a:extLst>
          </a:blip>
          <a:srcRect t="-150" b="-240"/>
          <a:stretch/>
        </p:blipFill>
        <p:spPr>
          <a:xfrm>
            <a:off x="1529851" y="626327"/>
            <a:ext cx="4949057" cy="3291840"/>
          </a:xfrm>
          <a:prstGeom prst="rect">
            <a:avLst/>
          </a:prstGeom>
        </p:spPr>
      </p:pic>
      <p:pic>
        <p:nvPicPr>
          <p:cNvPr id="5" name="Picture 4" descr="C:\Users\Serafina\Desktop\ToCh\Female Voic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3321" y="4644226"/>
            <a:ext cx="2462115" cy="2195485"/>
          </a:xfrm>
          <a:prstGeom prst="rect">
            <a:avLst/>
          </a:prstGeom>
          <a:noFill/>
          <a:ln>
            <a:noFill/>
          </a:ln>
        </p:spPr>
      </p:pic>
    </p:spTree>
    <p:extLst>
      <p:ext uri="{BB962C8B-B14F-4D97-AF65-F5344CB8AC3E}">
        <p14:creationId xmlns:p14="http://schemas.microsoft.com/office/powerpoint/2010/main" val="4046336500"/>
      </p:ext>
    </p:extLst>
  </p:cSld>
  <p:clrMapOvr>
    <a:masterClrMapping/>
  </p:clrMapOvr>
  <p:transition spd="slow"/>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75846" y="6143869"/>
            <a:ext cx="12625753" cy="1041400"/>
          </a:xfrm>
        </p:spPr>
        <p:txBody>
          <a:bodyPr/>
          <a:lstStyle/>
          <a:p>
            <a:r>
              <a:rPr lang="en-AU" sz="4000" b="1" dirty="0" smtClean="0"/>
              <a:t>Global community; evidence-based; Giving What We Can!</a:t>
            </a:r>
          </a:p>
        </p:txBody>
      </p:sp>
      <p:pic>
        <p:nvPicPr>
          <p:cNvPr id="2" name="Picture 1"/>
          <p:cNvPicPr>
            <a:picLocks noChangeAspect="1"/>
          </p:cNvPicPr>
          <p:nvPr/>
        </p:nvPicPr>
        <p:blipFill rotWithShape="1">
          <a:blip r:embed="rId3"/>
          <a:srcRect l="10701" t="12500" r="1721" b="17308"/>
          <a:stretch/>
        </p:blipFill>
        <p:spPr>
          <a:xfrm>
            <a:off x="0" y="0"/>
            <a:ext cx="13033816" cy="5873262"/>
          </a:xfrm>
          <a:prstGeom prst="rect">
            <a:avLst/>
          </a:prstGeom>
        </p:spPr>
      </p:pic>
    </p:spTree>
    <p:extLst>
      <p:ext uri="{BB962C8B-B14F-4D97-AF65-F5344CB8AC3E}">
        <p14:creationId xmlns:p14="http://schemas.microsoft.com/office/powerpoint/2010/main" val="3159234836"/>
      </p:ext>
    </p:extLst>
  </p:cSld>
  <p:clrMapOvr>
    <a:masterClrMapping/>
  </p:clrMapOvr>
  <p:transition spd="med"/>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ffectivealtruismhub.com/sites/effectivealtruismhub.com/files/Effective%20Altruism%20and%20Giving%20What%20We%20Can%20Brighton.jpg"/>
          <p:cNvPicPr>
            <a:picLocks noChangeAspect="1" noChangeArrowheads="1"/>
          </p:cNvPicPr>
          <p:nvPr/>
        </p:nvPicPr>
        <p:blipFill rotWithShape="1">
          <a:blip r:embed="rId3">
            <a:extLst>
              <a:ext uri="{28A0092B-C50C-407E-A947-70E740481C1C}">
                <a14:useLocalDpi xmlns:a14="http://schemas.microsoft.com/office/drawing/2010/main" val="0"/>
              </a:ext>
            </a:extLst>
          </a:blip>
          <a:srcRect l="27919" r="5502"/>
          <a:stretch/>
        </p:blipFill>
        <p:spPr bwMode="auto">
          <a:xfrm>
            <a:off x="553831" y="382893"/>
            <a:ext cx="12025373" cy="4861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2747" y="570364"/>
            <a:ext cx="1256754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AU" sz="3600" b="1" i="0" u="none" strike="noStrike" cap="none" spc="0" normalizeH="0" baseline="0" dirty="0" smtClean="0">
                <a:ln>
                  <a:noFill/>
                </a:ln>
                <a:solidFill>
                  <a:srgbClr val="000000"/>
                </a:solidFill>
                <a:effectLst/>
                <a:uFillTx/>
                <a:latin typeface="Helvetica"/>
                <a:ea typeface="Helvetica"/>
                <a:cs typeface="Helvetica"/>
                <a:sym typeface="Helvetica"/>
              </a:rPr>
              <a:t>How can we as individuals</a:t>
            </a:r>
            <a:r>
              <a:rPr kumimoji="0" lang="en-AU" sz="3600" b="1" i="0" u="none" strike="noStrike" cap="none" spc="0" normalizeH="0" dirty="0" smtClean="0">
                <a:ln>
                  <a:noFill/>
                </a:ln>
                <a:solidFill>
                  <a:srgbClr val="000000"/>
                </a:solidFill>
                <a:effectLst/>
                <a:uFillTx/>
                <a:latin typeface="Helvetica"/>
                <a:ea typeface="Helvetica"/>
                <a:cs typeface="Helvetica"/>
                <a:sym typeface="Helvetica"/>
              </a:rPr>
              <a:t> make the biggest difference?</a:t>
            </a:r>
            <a:r>
              <a:rPr lang="en-AU" sz="3600" b="1" dirty="0" smtClean="0">
                <a:solidFill>
                  <a:srgbClr val="000000"/>
                </a:solidFill>
              </a:rPr>
              <a:t> </a:t>
            </a:r>
            <a:endParaRPr kumimoji="0" lang="en-AU" sz="3600" b="1" i="0" u="none" strike="noStrike" cap="none" spc="0" normalizeH="0" baseline="0" dirty="0">
              <a:ln>
                <a:noFill/>
              </a:ln>
              <a:solidFill>
                <a:srgbClr val="000000"/>
              </a:solidFill>
              <a:effectLst/>
              <a:uFillTx/>
              <a:latin typeface="Helvetica"/>
              <a:ea typeface="Helvetica"/>
              <a:cs typeface="Helvetica"/>
              <a:sym typeface="Helvetica"/>
            </a:endParaRPr>
          </a:p>
        </p:txBody>
      </p:sp>
      <p:sp>
        <p:nvSpPr>
          <p:cNvPr id="5" name="Rectangle 4"/>
          <p:cNvSpPr/>
          <p:nvPr/>
        </p:nvSpPr>
        <p:spPr>
          <a:xfrm>
            <a:off x="3157235" y="5244185"/>
            <a:ext cx="6690329" cy="923330"/>
          </a:xfrm>
          <a:prstGeom prst="rect">
            <a:avLst/>
          </a:prstGeom>
        </p:spPr>
        <p:txBody>
          <a:bodyPr wrap="square">
            <a:spAutoFit/>
          </a:bodyPr>
          <a:lstStyle/>
          <a:p>
            <a:pPr algn="l" rtl="0" latinLnBrk="1" hangingPunct="0"/>
            <a:r>
              <a:rPr lang="en-AU" sz="5400" b="1" dirty="0" smtClean="0">
                <a:solidFill>
                  <a:srgbClr val="000000"/>
                </a:solidFill>
              </a:rPr>
              <a:t>‘Doing Good Better’</a:t>
            </a:r>
          </a:p>
        </p:txBody>
      </p:sp>
      <p:sp>
        <p:nvSpPr>
          <p:cNvPr id="6" name="Rectangle 5"/>
          <p:cNvSpPr/>
          <p:nvPr/>
        </p:nvSpPr>
        <p:spPr>
          <a:xfrm>
            <a:off x="1345455" y="6542457"/>
            <a:ext cx="11003333" cy="461665"/>
          </a:xfrm>
          <a:prstGeom prst="rect">
            <a:avLst/>
          </a:prstGeom>
        </p:spPr>
        <p:txBody>
          <a:bodyPr wrap="none">
            <a:spAutoFit/>
          </a:bodyPr>
          <a:lstStyle/>
          <a:p>
            <a:pPr algn="l" rtl="0" latinLnBrk="1" hangingPunct="0"/>
            <a:r>
              <a:rPr lang="en-AU" sz="2400" b="1" dirty="0">
                <a:solidFill>
                  <a:srgbClr val="000000"/>
                </a:solidFill>
              </a:rPr>
              <a:t>Effective Altruism Website &amp; Handbook: </a:t>
            </a:r>
            <a:r>
              <a:rPr lang="en-AU" sz="2400" b="1" dirty="0">
                <a:solidFill>
                  <a:srgbClr val="000000"/>
                </a:solidFill>
                <a:hlinkClick r:id="rId4"/>
              </a:rPr>
              <a:t>http://www.effectivealtruism.org/</a:t>
            </a:r>
            <a:r>
              <a:rPr lang="en-AU" sz="2400" b="1" dirty="0">
                <a:solidFill>
                  <a:srgbClr val="000000"/>
                </a:solidFill>
              </a:rPr>
              <a:t> </a:t>
            </a:r>
          </a:p>
        </p:txBody>
      </p:sp>
    </p:spTree>
    <p:extLst>
      <p:ext uri="{BB962C8B-B14F-4D97-AF65-F5344CB8AC3E}">
        <p14:creationId xmlns:p14="http://schemas.microsoft.com/office/powerpoint/2010/main" val="2405191982"/>
      </p:ext>
    </p:extLst>
  </p:cSld>
  <p:clrMapOvr>
    <a:masterClrMapping/>
  </p:clrMapOvr>
  <p:transition spd="med"/>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47700" y="2053495"/>
            <a:ext cx="11709400" cy="4827694"/>
          </a:xfrm>
        </p:spPr>
        <p:txBody>
          <a:bodyPr/>
          <a:lstStyle/>
          <a:p>
            <a:pPr marL="0" indent="0">
              <a:buNone/>
            </a:pPr>
            <a:endParaRPr lang="en-AU" sz="3600" b="1" dirty="0"/>
          </a:p>
          <a:p>
            <a:r>
              <a:rPr lang="en-AU" sz="3600" b="1" dirty="0" smtClean="0"/>
              <a:t>10% minimum of your income </a:t>
            </a:r>
          </a:p>
          <a:p>
            <a:pPr marL="0" indent="0">
              <a:buNone/>
            </a:pPr>
            <a:r>
              <a:rPr lang="en-AU" sz="3600" b="1" dirty="0"/>
              <a:t> </a:t>
            </a:r>
            <a:r>
              <a:rPr lang="en-AU" sz="3600" b="1" dirty="0" smtClean="0"/>
              <a:t>   to ending extreme poverty</a:t>
            </a:r>
          </a:p>
          <a:p>
            <a:endParaRPr lang="en-AU" sz="1050" b="1" dirty="0"/>
          </a:p>
          <a:p>
            <a:r>
              <a:rPr lang="en-AU" sz="3600" b="1" dirty="0" smtClean="0"/>
              <a:t>Online calculator</a:t>
            </a:r>
          </a:p>
          <a:p>
            <a:endParaRPr lang="en-AU" sz="1050" b="1" dirty="0"/>
          </a:p>
          <a:p>
            <a:r>
              <a:rPr lang="en-AU" sz="3600" b="1" dirty="0" smtClean="0"/>
              <a:t>Get your human finances in order!</a:t>
            </a:r>
          </a:p>
          <a:p>
            <a:endParaRPr lang="en-AU" sz="1050" b="1" dirty="0"/>
          </a:p>
          <a:p>
            <a:r>
              <a:rPr lang="en-AU" sz="3600" b="1" u="sng" dirty="0">
                <a:solidFill>
                  <a:schemeClr val="accent1"/>
                </a:solidFill>
                <a:uFill>
                  <a:solidFill>
                    <a:schemeClr val="accent1"/>
                  </a:solidFill>
                </a:uFill>
                <a:hlinkClick r:id="rId3"/>
              </a:rPr>
              <a:t>https://www.givingwhatwecan.org</a:t>
            </a:r>
            <a:r>
              <a:rPr lang="en-AU" sz="3600" b="1" u="sng" dirty="0" smtClean="0">
                <a:solidFill>
                  <a:schemeClr val="accent1"/>
                </a:solidFill>
                <a:uFill>
                  <a:solidFill>
                    <a:schemeClr val="accent1"/>
                  </a:solidFill>
                </a:uFill>
                <a:hlinkClick r:id="rId3"/>
              </a:rPr>
              <a:t>/</a:t>
            </a:r>
            <a:r>
              <a:rPr lang="en-AU" sz="3600" b="1" u="sng" dirty="0" smtClean="0">
                <a:solidFill>
                  <a:schemeClr val="accent1"/>
                </a:solidFill>
                <a:uFill>
                  <a:solidFill>
                    <a:schemeClr val="accent1"/>
                  </a:solidFill>
                </a:uFill>
              </a:rPr>
              <a:t>  </a:t>
            </a:r>
            <a:endParaRPr lang="en-AU" sz="3600" b="1" u="sng" dirty="0">
              <a:solidFill>
                <a:schemeClr val="accent1"/>
              </a:solidFill>
              <a:uFill>
                <a:solidFill>
                  <a:schemeClr val="accent1"/>
                </a:solidFill>
              </a:u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631" y="1013917"/>
            <a:ext cx="5625580" cy="402504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20666" b="24667"/>
          <a:stretch/>
        </p:blipFill>
        <p:spPr>
          <a:xfrm>
            <a:off x="647700" y="292946"/>
            <a:ext cx="3853962" cy="2032193"/>
          </a:xfrm>
          <a:prstGeom prst="rect">
            <a:avLst/>
          </a:prstGeom>
        </p:spPr>
      </p:pic>
    </p:spTree>
    <p:extLst>
      <p:ext uri="{BB962C8B-B14F-4D97-AF65-F5344CB8AC3E}">
        <p14:creationId xmlns:p14="http://schemas.microsoft.com/office/powerpoint/2010/main" val="1388741169"/>
      </p:ext>
    </p:extLst>
  </p:cSld>
  <p:clrMapOvr>
    <a:masterClrMapping/>
  </p:clrMapOvr>
  <p:transition spd="med"/>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783" t="21395" r="23750" b="34856"/>
          <a:stretch/>
        </p:blipFill>
        <p:spPr>
          <a:xfrm>
            <a:off x="0" y="1176600"/>
            <a:ext cx="13004800" cy="4962001"/>
          </a:xfrm>
          <a:prstGeom prst="rect">
            <a:avLst/>
          </a:prstGeom>
        </p:spPr>
      </p:pic>
    </p:spTree>
    <p:extLst>
      <p:ext uri="{BB962C8B-B14F-4D97-AF65-F5344CB8AC3E}">
        <p14:creationId xmlns:p14="http://schemas.microsoft.com/office/powerpoint/2010/main" val="1728038238"/>
      </p:ext>
    </p:extLst>
  </p:cSld>
  <p:clrMapOvr>
    <a:masterClrMapping/>
  </p:clrMapOvr>
  <p:transition spd="med"/>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57" y="474785"/>
            <a:ext cx="12134486" cy="6365631"/>
          </a:xfrm>
          <a:prstGeom prst="rect">
            <a:avLst/>
          </a:prstGeom>
        </p:spPr>
      </p:pic>
    </p:spTree>
    <p:extLst>
      <p:ext uri="{BB962C8B-B14F-4D97-AF65-F5344CB8AC3E}">
        <p14:creationId xmlns:p14="http://schemas.microsoft.com/office/powerpoint/2010/main" val="1831329426"/>
      </p:ext>
    </p:extLst>
  </p:cSld>
  <p:clrMapOvr>
    <a:masterClrMapping/>
  </p:clrMapOvr>
  <p:transition spd="med"/>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2524" y="313944"/>
            <a:ext cx="7159752" cy="6687312"/>
          </a:xfrm>
          <a:prstGeom prst="rect">
            <a:avLst/>
          </a:prstGeom>
        </p:spPr>
      </p:pic>
    </p:spTree>
    <p:extLst>
      <p:ext uri="{BB962C8B-B14F-4D97-AF65-F5344CB8AC3E}">
        <p14:creationId xmlns:p14="http://schemas.microsoft.com/office/powerpoint/2010/main" val="4265960345"/>
      </p:ext>
    </p:extLst>
  </p:cSld>
  <p:clrMapOvr>
    <a:masterClrMapping/>
  </p:clrMapOvr>
  <p:transition spd="med"/>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7315200"/>
          </a:xfrm>
          <a:prstGeom prst="rect">
            <a:avLst/>
          </a:prstGeom>
        </p:spPr>
      </p:pic>
    </p:spTree>
    <p:extLst>
      <p:ext uri="{BB962C8B-B14F-4D97-AF65-F5344CB8AC3E}">
        <p14:creationId xmlns:p14="http://schemas.microsoft.com/office/powerpoint/2010/main" val="3173460960"/>
      </p:ext>
    </p:extLst>
  </p:cSld>
  <p:clrMapOvr>
    <a:masterClrMapping/>
  </p:clrMapOvr>
  <p:transition spd="med"/>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84" y="0"/>
            <a:ext cx="11015831" cy="7315200"/>
          </a:xfrm>
          <a:prstGeom prst="rect">
            <a:avLst/>
          </a:prstGeom>
        </p:spPr>
      </p:pic>
    </p:spTree>
    <p:extLst>
      <p:ext uri="{BB962C8B-B14F-4D97-AF65-F5344CB8AC3E}">
        <p14:creationId xmlns:p14="http://schemas.microsoft.com/office/powerpoint/2010/main" val="126282234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xmas 09 (28).jpg"/>
          <p:cNvPicPr/>
          <p:nvPr/>
        </p:nvPicPr>
        <p:blipFill>
          <a:blip r:embed="rId3">
            <a:extLst/>
          </a:blip>
          <a:stretch>
            <a:fillRect/>
          </a:stretch>
        </p:blipFill>
        <p:spPr>
          <a:xfrm>
            <a:off x="-711619" y="0"/>
            <a:ext cx="15139237" cy="7556500"/>
          </a:xfrm>
          <a:prstGeom prst="rect">
            <a:avLst/>
          </a:prstGeom>
          <a:ln w="12700">
            <a:miter lim="400000"/>
          </a:ln>
        </p:spPr>
      </p:pic>
    </p:spTree>
    <p:extLst>
      <p:ext uri="{BB962C8B-B14F-4D97-AF65-F5344CB8AC3E}">
        <p14:creationId xmlns:p14="http://schemas.microsoft.com/office/powerpoint/2010/main" val="3302910429"/>
      </p:ext>
    </p:extLst>
  </p:cSld>
  <p:clrMapOvr>
    <a:masterClrMapping/>
  </p:clrMapOvr>
  <p:transition spd="med">
    <p:dissolv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08"/>
        <p:cNvGrpSpPr/>
        <p:nvPr/>
      </p:nvGrpSpPr>
      <p:grpSpPr>
        <a:xfrm>
          <a:off x="0" y="0"/>
          <a:ext cx="0" cy="0"/>
          <a:chOff x="0" y="0"/>
          <a:chExt cx="0" cy="0"/>
        </a:xfrm>
      </p:grpSpPr>
      <p:sp>
        <p:nvSpPr>
          <p:cNvPr id="309" name="Shape 309"/>
          <p:cNvSpPr txBox="1"/>
          <p:nvPr/>
        </p:nvSpPr>
        <p:spPr>
          <a:xfrm>
            <a:off x="2319682" y="2044621"/>
            <a:ext cx="8410534" cy="1411668"/>
          </a:xfrm>
          <a:prstGeom prst="rect">
            <a:avLst/>
          </a:prstGeom>
          <a:noFill/>
          <a:ln>
            <a:noFill/>
          </a:ln>
        </p:spPr>
        <p:txBody>
          <a:bodyPr lIns="97520" tIns="48747" rIns="97520" bIns="48747" anchor="t" anchorCtr="0">
            <a:noAutofit/>
          </a:bodyPr>
          <a:lstStyle/>
          <a:p>
            <a:pPr algn="l" rtl="0">
              <a:buSzPct val="25000"/>
            </a:pPr>
            <a:r>
              <a:rPr lang="en-US" sz="8534">
                <a:solidFill>
                  <a:schemeClr val="lt1"/>
                </a:solidFill>
                <a:latin typeface="Arial"/>
                <a:ea typeface="Arial"/>
                <a:cs typeface="Arial"/>
                <a:sym typeface="Arial"/>
              </a:rPr>
              <a:t>Title</a:t>
            </a:r>
          </a:p>
        </p:txBody>
      </p:sp>
      <p:grpSp>
        <p:nvGrpSpPr>
          <p:cNvPr id="2" name="Group 1"/>
          <p:cNvGrpSpPr>
            <a:grpSpLocks noChangeAspect="1"/>
          </p:cNvGrpSpPr>
          <p:nvPr/>
        </p:nvGrpSpPr>
        <p:grpSpPr>
          <a:xfrm>
            <a:off x="577525" y="0"/>
            <a:ext cx="11935175" cy="7315200"/>
            <a:chOff x="1619942" y="588794"/>
            <a:chExt cx="9759260" cy="5981558"/>
          </a:xfrm>
        </p:grpSpPr>
        <p:pic>
          <p:nvPicPr>
            <p:cNvPr id="310" name="Shape 310"/>
            <p:cNvPicPr preferRelativeResize="0"/>
            <p:nvPr/>
          </p:nvPicPr>
          <p:blipFill>
            <a:blip r:embed="rId3" cstate="print"/>
            <a:stretch>
              <a:fillRect/>
            </a:stretch>
          </p:blipFill>
          <p:spPr>
            <a:xfrm>
              <a:off x="1619942" y="5044624"/>
              <a:ext cx="9759260" cy="1525728"/>
            </a:xfrm>
            <a:prstGeom prst="rect">
              <a:avLst/>
            </a:prstGeom>
          </p:spPr>
        </p:pic>
        <p:pic>
          <p:nvPicPr>
            <p:cNvPr id="311" name="Shape 311"/>
            <p:cNvPicPr preferRelativeResize="0"/>
            <p:nvPr/>
          </p:nvPicPr>
          <p:blipFill>
            <a:blip r:embed="rId4" cstate="print"/>
            <a:stretch>
              <a:fillRect/>
            </a:stretch>
          </p:blipFill>
          <p:spPr>
            <a:xfrm>
              <a:off x="1619942" y="588794"/>
              <a:ext cx="9753599" cy="4323321"/>
            </a:xfrm>
            <a:prstGeom prst="rect">
              <a:avLst/>
            </a:prstGeom>
          </p:spPr>
        </p:pic>
      </p:grpSp>
    </p:spTree>
    <p:extLst>
      <p:ext uri="{BB962C8B-B14F-4D97-AF65-F5344CB8AC3E}">
        <p14:creationId xmlns:p14="http://schemas.microsoft.com/office/powerpoint/2010/main" val="144940167"/>
      </p:ext>
    </p:extLst>
  </p:cSld>
  <p:clrMapOvr>
    <a:masterClrMapping/>
  </p:clrMapOvr>
  <p:transition spd="slow">
    <p:cut/>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923" t="7764" r="72620" b="48905"/>
          <a:stretch/>
        </p:blipFill>
        <p:spPr>
          <a:xfrm>
            <a:off x="10588752" y="4151376"/>
            <a:ext cx="2395728" cy="3163824"/>
          </a:xfrm>
          <a:prstGeom prst="rect">
            <a:avLst/>
          </a:prstGeom>
        </p:spPr>
      </p:pic>
    </p:spTree>
    <p:extLst>
      <p:ext uri="{BB962C8B-B14F-4D97-AF65-F5344CB8AC3E}">
        <p14:creationId xmlns:p14="http://schemas.microsoft.com/office/powerpoint/2010/main" val="846631348"/>
      </p:ext>
    </p:extLst>
  </p:cSld>
  <p:clrMapOvr>
    <a:masterClrMapping/>
  </p:clrMapOvr>
  <p:transition spd="med"/>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3004800" cy="7315201"/>
          </a:xfrm>
          <a:prstGeom prst="rect">
            <a:avLst/>
          </a:prstGeom>
        </p:spPr>
      </p:pic>
    </p:spTree>
    <p:extLst>
      <p:ext uri="{BB962C8B-B14F-4D97-AF65-F5344CB8AC3E}">
        <p14:creationId xmlns:p14="http://schemas.microsoft.com/office/powerpoint/2010/main" val="1449345783"/>
      </p:ext>
    </p:extLst>
  </p:cSld>
  <p:clrMapOvr>
    <a:masterClrMapping/>
  </p:clrMapOvr>
  <p:transition spd="med"/>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3004800" cy="7315201"/>
          </a:xfrm>
          <a:prstGeom prst="rect">
            <a:avLst/>
          </a:prstGeom>
        </p:spPr>
      </p:pic>
      <p:pic>
        <p:nvPicPr>
          <p:cNvPr id="3" name="Picture 2"/>
          <p:cNvPicPr>
            <a:picLocks noChangeAspect="1"/>
          </p:cNvPicPr>
          <p:nvPr/>
        </p:nvPicPr>
        <p:blipFill rotWithShape="1">
          <a:blip r:embed="rId4"/>
          <a:srcRect l="42597" t="11057" r="2127" b="24038"/>
          <a:stretch/>
        </p:blipFill>
        <p:spPr>
          <a:xfrm>
            <a:off x="0" y="-2"/>
            <a:ext cx="13014611" cy="8591551"/>
          </a:xfrm>
          <a:prstGeom prst="rect">
            <a:avLst/>
          </a:prstGeom>
        </p:spPr>
      </p:pic>
    </p:spTree>
    <p:extLst>
      <p:ext uri="{BB962C8B-B14F-4D97-AF65-F5344CB8AC3E}">
        <p14:creationId xmlns:p14="http://schemas.microsoft.com/office/powerpoint/2010/main" val="17711541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82984" y="863119"/>
            <a:ext cx="6038833" cy="2477601"/>
          </a:xfrm>
          <a:prstGeom prst="rect">
            <a:avLst/>
          </a:prstGeom>
          <a:noFill/>
        </p:spPr>
        <p:txBody>
          <a:bodyPr wrap="none" rtlCol="0">
            <a:spAutoFit/>
          </a:bodyPr>
          <a:lstStyle/>
          <a:p>
            <a:pPr algn="ctr"/>
            <a:r>
              <a:rPr lang="en-US" sz="15500" b="1" dirty="0" smtClean="0">
                <a:solidFill>
                  <a:schemeClr val="accent2">
                    <a:lumMod val="75000"/>
                  </a:schemeClr>
                </a:solidFill>
              </a:rPr>
              <a:t>Listen</a:t>
            </a:r>
            <a:endParaRPr lang="en-AU" sz="15523" dirty="0"/>
          </a:p>
        </p:txBody>
      </p:sp>
      <p:sp>
        <p:nvSpPr>
          <p:cNvPr id="4" name="TextBox 3"/>
          <p:cNvSpPr txBox="1"/>
          <p:nvPr/>
        </p:nvSpPr>
        <p:spPr>
          <a:xfrm>
            <a:off x="2709534" y="3737499"/>
            <a:ext cx="7585731" cy="2477601"/>
          </a:xfrm>
          <a:prstGeom prst="rect">
            <a:avLst/>
          </a:prstGeom>
          <a:noFill/>
        </p:spPr>
        <p:txBody>
          <a:bodyPr wrap="none" rtlCol="0">
            <a:spAutoFit/>
          </a:bodyPr>
          <a:lstStyle/>
          <a:p>
            <a:pPr algn="ctr"/>
            <a:r>
              <a:rPr lang="en-US" sz="15500" b="1" dirty="0">
                <a:solidFill>
                  <a:schemeClr val="accent5">
                    <a:lumMod val="75000"/>
                  </a:schemeClr>
                </a:solidFill>
              </a:rPr>
              <a:t>&amp; </a:t>
            </a:r>
            <a:r>
              <a:rPr lang="en-US" sz="15500" b="1" dirty="0" smtClean="0">
                <a:solidFill>
                  <a:schemeClr val="accent5">
                    <a:lumMod val="75000"/>
                  </a:schemeClr>
                </a:solidFill>
              </a:rPr>
              <a:t>Learn</a:t>
            </a:r>
            <a:endParaRPr lang="en-AU" sz="15500" dirty="0"/>
          </a:p>
        </p:txBody>
      </p:sp>
    </p:spTree>
    <p:extLst>
      <p:ext uri="{BB962C8B-B14F-4D97-AF65-F5344CB8AC3E}">
        <p14:creationId xmlns:p14="http://schemas.microsoft.com/office/powerpoint/2010/main" val="332297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4209" y="863119"/>
            <a:ext cx="11136382" cy="2481128"/>
          </a:xfrm>
          <a:prstGeom prst="rect">
            <a:avLst/>
          </a:prstGeom>
          <a:noFill/>
        </p:spPr>
        <p:txBody>
          <a:bodyPr wrap="none" rtlCol="0">
            <a:spAutoFit/>
          </a:bodyPr>
          <a:lstStyle/>
          <a:p>
            <a:r>
              <a:rPr lang="en-US" sz="15523" b="1" dirty="0" smtClean="0">
                <a:solidFill>
                  <a:schemeClr val="accent2">
                    <a:lumMod val="75000"/>
                  </a:schemeClr>
                </a:solidFill>
              </a:rPr>
              <a:t>Information</a:t>
            </a:r>
            <a:endParaRPr lang="en-AU" sz="15523" dirty="0"/>
          </a:p>
        </p:txBody>
      </p:sp>
      <p:sp>
        <p:nvSpPr>
          <p:cNvPr id="4" name="TextBox 3"/>
          <p:cNvSpPr txBox="1"/>
          <p:nvPr/>
        </p:nvSpPr>
        <p:spPr>
          <a:xfrm>
            <a:off x="325068" y="3737499"/>
            <a:ext cx="12354664" cy="2481128"/>
          </a:xfrm>
          <a:prstGeom prst="rect">
            <a:avLst/>
          </a:prstGeom>
          <a:noFill/>
        </p:spPr>
        <p:txBody>
          <a:bodyPr wrap="none" rtlCol="0">
            <a:spAutoFit/>
          </a:bodyPr>
          <a:lstStyle/>
          <a:p>
            <a:r>
              <a:rPr lang="en-US" sz="15523" b="1" dirty="0">
                <a:solidFill>
                  <a:schemeClr val="accent5">
                    <a:lumMod val="75000"/>
                  </a:schemeClr>
                </a:solidFill>
              </a:rPr>
              <a:t>&amp; </a:t>
            </a:r>
            <a:r>
              <a:rPr lang="en-US" sz="15523" b="1" dirty="0" smtClean="0">
                <a:solidFill>
                  <a:schemeClr val="accent5">
                    <a:lumMod val="75000"/>
                  </a:schemeClr>
                </a:solidFill>
              </a:rPr>
              <a:t>Inspiration</a:t>
            </a:r>
            <a:endParaRPr lang="en-AU" sz="15523" dirty="0"/>
          </a:p>
        </p:txBody>
      </p:sp>
    </p:spTree>
    <p:extLst>
      <p:ext uri="{BB962C8B-B14F-4D97-AF65-F5344CB8AC3E}">
        <p14:creationId xmlns:p14="http://schemas.microsoft.com/office/powerpoint/2010/main" val="361341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3950" y="3329305"/>
            <a:ext cx="11362085"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AU" sz="3600" b="1" dirty="0">
                <a:solidFill>
                  <a:srgbClr val="000000"/>
                </a:solidFill>
              </a:rPr>
              <a:t>Online link to </a:t>
            </a:r>
            <a:r>
              <a:rPr lang="en-AU" sz="3600" b="1" dirty="0" smtClean="0">
                <a:solidFill>
                  <a:srgbClr val="000000"/>
                </a:solidFill>
              </a:rPr>
              <a:t>video: </a:t>
            </a:r>
            <a:r>
              <a:rPr lang="en-AU" sz="3600" dirty="0">
                <a:hlinkClick r:id="rId3"/>
              </a:rPr>
              <a:t>https://</a:t>
            </a:r>
            <a:r>
              <a:rPr lang="en-AU" sz="3600" dirty="0" smtClean="0">
                <a:hlinkClick r:id="rId3"/>
              </a:rPr>
              <a:t>youtu.be/ZXsQAXx_ao0</a:t>
            </a:r>
            <a:r>
              <a:rPr lang="en-AU" sz="3600" dirty="0" smtClean="0"/>
              <a:t> </a:t>
            </a:r>
            <a:r>
              <a:rPr lang="en-AU" sz="3600" b="1" dirty="0" smtClean="0">
                <a:solidFill>
                  <a:srgbClr val="000000"/>
                </a:solidFill>
              </a:rPr>
              <a:t> </a:t>
            </a:r>
            <a:endParaRPr kumimoji="0" lang="en-AU" sz="3600" b="1"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4006359230"/>
      </p:ext>
    </p:extLst>
  </p:cSld>
  <p:clrMapOvr>
    <a:masterClrMapping/>
  </p:clrMapOvr>
  <p:transition spd="med"/>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
            <a:ext cx="13004795" cy="7315198"/>
          </a:xfrm>
          <a:prstGeom prst="rect">
            <a:avLst/>
          </a:prstGeom>
        </p:spPr>
      </p:pic>
    </p:spTree>
    <p:extLst>
      <p:ext uri="{BB962C8B-B14F-4D97-AF65-F5344CB8AC3E}">
        <p14:creationId xmlns:p14="http://schemas.microsoft.com/office/powerpoint/2010/main" val="1634348894"/>
      </p:ext>
    </p:extLst>
  </p:cSld>
  <p:clrMapOvr>
    <a:masterClrMapping/>
  </p:clrMapOvr>
  <p:transition spd="med"/>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3004800" cy="7315201"/>
          </a:xfrm>
          <a:prstGeom prst="rect">
            <a:avLst/>
          </a:prstGeom>
        </p:spPr>
      </p:pic>
    </p:spTree>
    <p:extLst>
      <p:ext uri="{BB962C8B-B14F-4D97-AF65-F5344CB8AC3E}">
        <p14:creationId xmlns:p14="http://schemas.microsoft.com/office/powerpoint/2010/main" val="2697945284"/>
      </p:ext>
    </p:extLst>
  </p:cSld>
  <p:clrMapOvr>
    <a:masterClrMapping/>
  </p:clrMapOvr>
  <p:transition spd="med"/>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3030200" cy="7329489"/>
          </a:xfrm>
          <a:prstGeom prst="rect">
            <a:avLst/>
          </a:prstGeom>
        </p:spPr>
      </p:pic>
    </p:spTree>
    <p:extLst>
      <p:ext uri="{BB962C8B-B14F-4D97-AF65-F5344CB8AC3E}">
        <p14:creationId xmlns:p14="http://schemas.microsoft.com/office/powerpoint/2010/main" val="364788599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561"/>
          <a:stretch/>
        </p:blipFill>
        <p:spPr>
          <a:xfrm>
            <a:off x="5327" y="0"/>
            <a:ext cx="12999473" cy="7404410"/>
          </a:xfrm>
          <a:prstGeom prst="rect">
            <a:avLst/>
          </a:prstGeom>
        </p:spPr>
      </p:pic>
    </p:spTree>
    <p:extLst>
      <p:ext uri="{BB962C8B-B14F-4D97-AF65-F5344CB8AC3E}">
        <p14:creationId xmlns:p14="http://schemas.microsoft.com/office/powerpoint/2010/main" val="2617268385"/>
      </p:ext>
    </p:extLst>
  </p:cSld>
  <p:clrMapOvr>
    <a:masterClrMapping/>
  </p:clrMapOvr>
  <p:transition spd="med">
    <p:dissolv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38832" y="1163274"/>
            <a:ext cx="4876800" cy="4921541"/>
          </a:xfrm>
          <a:prstGeom prst="rect">
            <a:avLst/>
          </a:prstGeom>
        </p:spPr>
      </p:pic>
    </p:spTree>
    <p:extLst>
      <p:ext uri="{BB962C8B-B14F-4D97-AF65-F5344CB8AC3E}">
        <p14:creationId xmlns:p14="http://schemas.microsoft.com/office/powerpoint/2010/main" val="2666965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78721" y="863119"/>
            <a:ext cx="8597225" cy="2481128"/>
          </a:xfrm>
          <a:prstGeom prst="rect">
            <a:avLst/>
          </a:prstGeom>
          <a:noFill/>
        </p:spPr>
        <p:txBody>
          <a:bodyPr wrap="none" rtlCol="0">
            <a:spAutoFit/>
          </a:bodyPr>
          <a:lstStyle/>
          <a:p>
            <a:r>
              <a:rPr lang="en-US" sz="15523" b="1" dirty="0">
                <a:solidFill>
                  <a:schemeClr val="accent2">
                    <a:lumMod val="75000"/>
                  </a:schemeClr>
                </a:solidFill>
              </a:rPr>
              <a:t>Message</a:t>
            </a:r>
            <a:endParaRPr lang="en-AU" sz="15523" dirty="0"/>
          </a:p>
        </p:txBody>
      </p:sp>
      <p:sp>
        <p:nvSpPr>
          <p:cNvPr id="4" name="TextBox 3"/>
          <p:cNvSpPr txBox="1"/>
          <p:nvPr/>
        </p:nvSpPr>
        <p:spPr>
          <a:xfrm>
            <a:off x="1936247" y="3737499"/>
            <a:ext cx="9254457" cy="2481128"/>
          </a:xfrm>
          <a:prstGeom prst="rect">
            <a:avLst/>
          </a:prstGeom>
          <a:noFill/>
        </p:spPr>
        <p:txBody>
          <a:bodyPr wrap="none" rtlCol="0">
            <a:spAutoFit/>
          </a:bodyPr>
          <a:lstStyle/>
          <a:p>
            <a:r>
              <a:rPr lang="en-US" sz="15523" b="1" dirty="0">
                <a:solidFill>
                  <a:schemeClr val="accent5">
                    <a:lumMod val="75000"/>
                  </a:schemeClr>
                </a:solidFill>
              </a:rPr>
              <a:t>&amp; Method</a:t>
            </a:r>
            <a:endParaRPr lang="en-AU" sz="15523" dirty="0"/>
          </a:p>
        </p:txBody>
      </p:sp>
    </p:spTree>
    <p:extLst>
      <p:ext uri="{BB962C8B-B14F-4D97-AF65-F5344CB8AC3E}">
        <p14:creationId xmlns:p14="http://schemas.microsoft.com/office/powerpoint/2010/main" val="119496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Montreal dinner event my presentation close up rotary.jpg"/>
          <p:cNvPicPr/>
          <p:nvPr/>
        </p:nvPicPr>
        <p:blipFill>
          <a:blip r:embed="rId3">
            <a:extLst/>
          </a:blip>
          <a:stretch>
            <a:fillRect/>
          </a:stretch>
        </p:blipFill>
        <p:spPr>
          <a:xfrm>
            <a:off x="0" y="-203200"/>
            <a:ext cx="12998121" cy="9563100"/>
          </a:xfrm>
          <a:prstGeom prst="rect">
            <a:avLst/>
          </a:prstGeom>
          <a:ln w="12700">
            <a:miter lim="400000"/>
          </a:ln>
        </p:spPr>
      </p:pic>
    </p:spTree>
    <p:extLst>
      <p:ext uri="{BB962C8B-B14F-4D97-AF65-F5344CB8AC3E}">
        <p14:creationId xmlns:p14="http://schemas.microsoft.com/office/powerpoint/2010/main" val="1751818434"/>
      </p:ext>
    </p:extLst>
  </p:cSld>
  <p:clrMapOvr>
    <a:masterClrMapping/>
  </p:clrMapOvr>
  <p:transition>
    <p:dissolv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255113363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66494" y="-2053882"/>
            <a:ext cx="14914465" cy="7622950"/>
          </a:xfrm>
          <a:prstGeom prst="rect">
            <a:avLst/>
          </a:prstGeom>
        </p:spPr>
      </p:pic>
    </p:spTree>
    <p:extLst>
      <p:ext uri="{BB962C8B-B14F-4D97-AF65-F5344CB8AC3E}">
        <p14:creationId xmlns:p14="http://schemas.microsoft.com/office/powerpoint/2010/main" val="99702323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3004800" cy="7315201"/>
          </a:xfrm>
          <a:prstGeom prst="rect">
            <a:avLst/>
          </a:prstGeom>
        </p:spPr>
      </p:pic>
    </p:spTree>
    <p:extLst>
      <p:ext uri="{BB962C8B-B14F-4D97-AF65-F5344CB8AC3E}">
        <p14:creationId xmlns:p14="http://schemas.microsoft.com/office/powerpoint/2010/main" val="2971094876"/>
      </p:ext>
    </p:extLst>
  </p:cSld>
  <p:clrMapOvr>
    <a:masterClrMapping/>
  </p:clrMapOvr>
  <p:transition spd="med"/>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4091761731"/>
      </p:ext>
    </p:extLst>
  </p:cSld>
  <p:clrMapOvr>
    <a:masterClrMapping/>
  </p:clrMapOvr>
  <p:transition spd="med"/>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60207779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4192109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4CB748"/>
        </a:solidFill>
        <a:effectLst/>
      </p:bgPr>
    </p:bg>
    <p:spTree>
      <p:nvGrpSpPr>
        <p:cNvPr id="1" name=""/>
        <p:cNvGrpSpPr/>
        <p:nvPr/>
      </p:nvGrpSpPr>
      <p:grpSpPr>
        <a:xfrm>
          <a:off x="0" y="0"/>
          <a:ext cx="0" cy="0"/>
          <a:chOff x="0" y="0"/>
          <a:chExt cx="0" cy="0"/>
        </a:xfrm>
      </p:grpSpPr>
      <p:pic>
        <p:nvPicPr>
          <p:cNvPr id="6" name="Picture 2" descr="C:\Users\blablarist\JUMP!\Communication\Internal\Logos\J!white-MAN-UR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7664" y="465556"/>
            <a:ext cx="1677677" cy="190730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568960" y="1419206"/>
            <a:ext cx="9428480" cy="4163512"/>
          </a:xfrm>
          <a:prstGeom prst="rect">
            <a:avLst/>
          </a:prstGeom>
          <a:noFill/>
        </p:spPr>
        <p:txBody>
          <a:bodyPr wrap="square" rtlCol="0">
            <a:spAutoFit/>
          </a:bodyPr>
          <a:lstStyle/>
          <a:p>
            <a:pPr algn="ctr"/>
            <a:r>
              <a:rPr lang="en-US" sz="8534" b="1" dirty="0">
                <a:solidFill>
                  <a:schemeClr val="bg1"/>
                </a:solidFill>
                <a:latin typeface="WeblySleek UI Light"/>
                <a:cs typeface="WeblySleek UI Light"/>
              </a:rPr>
              <a:t>Gift + Passion </a:t>
            </a:r>
          </a:p>
          <a:p>
            <a:pPr algn="ctr"/>
            <a:r>
              <a:rPr lang="en-US" sz="8534" b="1" dirty="0">
                <a:solidFill>
                  <a:schemeClr val="bg1"/>
                </a:solidFill>
                <a:latin typeface="WeblySleek UI Light"/>
                <a:cs typeface="WeblySleek UI Light"/>
              </a:rPr>
              <a:t>=</a:t>
            </a:r>
          </a:p>
          <a:p>
            <a:pPr algn="ctr"/>
            <a:r>
              <a:rPr lang="en-US" sz="8534" b="1" dirty="0">
                <a:solidFill>
                  <a:schemeClr val="bg1"/>
                </a:solidFill>
                <a:latin typeface="WeblySleek UI Light"/>
                <a:cs typeface="WeblySleek UI Light"/>
              </a:rPr>
              <a:t>CHANGE</a:t>
            </a:r>
            <a:endParaRPr lang="en-US" sz="8534" dirty="0">
              <a:solidFill>
                <a:schemeClr val="bg1"/>
              </a:solidFill>
              <a:latin typeface="WeblySleek UI Light"/>
              <a:cs typeface="WeblySleek UI Light"/>
            </a:endParaRPr>
          </a:p>
          <a:p>
            <a:endParaRPr lang="da-DK" sz="853" dirty="0">
              <a:solidFill>
                <a:schemeClr val="bg1"/>
              </a:solidFill>
              <a:latin typeface="WeblySleek UI Semilight" pitchFamily="34" charset="0"/>
              <a:cs typeface="WeblySleek UI Semilight" pitchFamily="34" charset="0"/>
            </a:endParaRPr>
          </a:p>
        </p:txBody>
      </p:sp>
      <p:sp>
        <p:nvSpPr>
          <p:cNvPr id="5" name="TextBox 4"/>
          <p:cNvSpPr txBox="1"/>
          <p:nvPr/>
        </p:nvSpPr>
        <p:spPr>
          <a:xfrm>
            <a:off x="6664960" y="6905624"/>
            <a:ext cx="4632960" cy="322076"/>
          </a:xfrm>
          <a:prstGeom prst="rect">
            <a:avLst/>
          </a:prstGeom>
          <a:noFill/>
        </p:spPr>
        <p:txBody>
          <a:bodyPr wrap="square" rtlCol="0">
            <a:spAutoFit/>
          </a:bodyPr>
          <a:lstStyle/>
          <a:p>
            <a:pPr algn="r"/>
            <a:r>
              <a:rPr lang="en-US" sz="1493" dirty="0"/>
              <a:t>INSPIRE </a:t>
            </a:r>
            <a:r>
              <a:rPr lang="en-US" sz="1493" dirty="0" err="1">
                <a:latin typeface="Wingdings"/>
                <a:ea typeface="Wingdings"/>
                <a:cs typeface="Wingdings"/>
              </a:rPr>
              <a:t></a:t>
            </a:r>
            <a:r>
              <a:rPr lang="en-US" sz="1493" dirty="0">
                <a:ea typeface="Wingdings"/>
                <a:cs typeface="Wingdings"/>
              </a:rPr>
              <a:t> EMPOWER </a:t>
            </a:r>
            <a:r>
              <a:rPr lang="en-US" sz="1493" dirty="0" err="1">
                <a:latin typeface="Wingdings"/>
                <a:ea typeface="Wingdings"/>
                <a:cs typeface="Wingdings"/>
              </a:rPr>
              <a:t></a:t>
            </a:r>
            <a:r>
              <a:rPr lang="en-US" sz="1493" dirty="0">
                <a:ea typeface="Wingdings"/>
                <a:cs typeface="Wingdings"/>
              </a:rPr>
              <a:t> ENGAGE</a:t>
            </a:r>
            <a:endParaRPr lang="en-US" sz="1493" dirty="0"/>
          </a:p>
        </p:txBody>
      </p:sp>
      <p:pic>
        <p:nvPicPr>
          <p:cNvPr id="7" name="droppedImag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0589" y="5237050"/>
            <a:ext cx="3254752" cy="1327717"/>
          </a:xfrm>
          <a:prstGeom prst="rect">
            <a:avLst/>
          </a:prstGeom>
          <a:ln w="12700">
            <a:miter lim="400000"/>
          </a:ln>
        </p:spPr>
      </p:pic>
    </p:spTree>
    <p:extLst>
      <p:ext uri="{BB962C8B-B14F-4D97-AF65-F5344CB8AC3E}">
        <p14:creationId xmlns:p14="http://schemas.microsoft.com/office/powerpoint/2010/main" val="8250380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2988475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264" y="5611123"/>
            <a:ext cx="3254752" cy="1327717"/>
          </a:xfrm>
          <a:prstGeom prst="rect">
            <a:avLst/>
          </a:prstGeom>
          <a:ln w="12700">
            <a:miter lim="400000"/>
          </a:ln>
        </p:spPr>
      </p:pic>
      <p:sp>
        <p:nvSpPr>
          <p:cNvPr id="2" name="Rectangle 1"/>
          <p:cNvSpPr/>
          <p:nvPr/>
        </p:nvSpPr>
        <p:spPr>
          <a:xfrm>
            <a:off x="550038" y="1105380"/>
            <a:ext cx="11904723" cy="3416320"/>
          </a:xfrm>
          <a:prstGeom prst="rect">
            <a:avLst/>
          </a:prstGeom>
        </p:spPr>
        <p:txBody>
          <a:bodyPr wrap="square">
            <a:spAutoFit/>
          </a:bodyPr>
          <a:lstStyle/>
          <a:p>
            <a:r>
              <a:rPr lang="en-AU" altLang="ja-JP" sz="7200" b="1" dirty="0" smtClean="0"/>
              <a:t>What are your </a:t>
            </a:r>
          </a:p>
          <a:p>
            <a:endParaRPr lang="en-AU" altLang="ja-JP" sz="7200" b="1" dirty="0"/>
          </a:p>
          <a:p>
            <a:r>
              <a:rPr lang="en-AU" altLang="ja-JP" sz="7200" b="1" dirty="0" smtClean="0"/>
              <a:t>Teaspoons of Change… ?</a:t>
            </a:r>
            <a:endParaRPr lang="en-AU" sz="7200" b="1" dirty="0"/>
          </a:p>
        </p:txBody>
      </p:sp>
    </p:spTree>
    <p:extLst>
      <p:ext uri="{BB962C8B-B14F-4D97-AF65-F5344CB8AC3E}">
        <p14:creationId xmlns:p14="http://schemas.microsoft.com/office/powerpoint/2010/main" val="939512189"/>
      </p:ext>
    </p:extLst>
  </p:cSld>
  <p:clrMapOvr>
    <a:masterClrMapping/>
  </p:clrMapOvr>
  <p:transition spd="med"/>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265" y="5611124"/>
            <a:ext cx="3254752" cy="1327717"/>
          </a:xfrm>
          <a:prstGeom prst="rect">
            <a:avLst/>
          </a:prstGeom>
          <a:ln w="12700">
            <a:miter lim="400000"/>
          </a:ln>
        </p:spPr>
      </p:pic>
      <p:sp>
        <p:nvSpPr>
          <p:cNvPr id="2" name="Rectangle 1"/>
          <p:cNvSpPr/>
          <p:nvPr/>
        </p:nvSpPr>
        <p:spPr>
          <a:xfrm>
            <a:off x="442547" y="864096"/>
            <a:ext cx="12119706" cy="5139869"/>
          </a:xfrm>
          <a:prstGeom prst="rect">
            <a:avLst/>
          </a:prstGeom>
        </p:spPr>
        <p:txBody>
          <a:bodyPr wrap="square">
            <a:spAutoFit/>
          </a:bodyPr>
          <a:lstStyle/>
          <a:p>
            <a:r>
              <a:rPr lang="en-AU" altLang="ja-JP" sz="7200" b="1" dirty="0" smtClean="0"/>
              <a:t>We can’t do </a:t>
            </a:r>
            <a:r>
              <a:rPr lang="en-AU" altLang="ja-JP" sz="7200" b="1" u="sng" dirty="0" smtClean="0"/>
              <a:t>everything all </a:t>
            </a:r>
            <a:r>
              <a:rPr lang="en-AU" altLang="ja-JP" sz="7200" b="1" dirty="0" smtClean="0"/>
              <a:t>of the time but… </a:t>
            </a:r>
          </a:p>
          <a:p>
            <a:endParaRPr lang="en-AU" altLang="ja-JP" sz="4000" b="1" dirty="0" smtClean="0"/>
          </a:p>
          <a:p>
            <a:r>
              <a:rPr lang="en-AU" altLang="ja-JP" sz="7200" b="1" dirty="0"/>
              <a:t>W</a:t>
            </a:r>
            <a:r>
              <a:rPr lang="en-AU" altLang="ja-JP" sz="7200" b="1" dirty="0" smtClean="0"/>
              <a:t>e can do </a:t>
            </a:r>
            <a:r>
              <a:rPr lang="en-AU" altLang="ja-JP" sz="7200" b="1" u="sng" dirty="0" smtClean="0"/>
              <a:t>something most </a:t>
            </a:r>
            <a:r>
              <a:rPr lang="en-AU" altLang="ja-JP" sz="7200" b="1" dirty="0" smtClean="0"/>
              <a:t>of the time!</a:t>
            </a:r>
            <a:endParaRPr lang="en-AU" sz="72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7534497"/>
      </p:ext>
    </p:extLst>
  </p:cSld>
  <p:clrMapOvr>
    <a:masterClrMapping/>
  </p:clrMapOvr>
  <p:transition spd="med"/>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21006" y="262535"/>
            <a:ext cx="9428480" cy="6790129"/>
          </a:xfrm>
          <a:prstGeom prst="rect">
            <a:avLst/>
          </a:prstGeom>
          <a:noFill/>
        </p:spPr>
        <p:txBody>
          <a:bodyPr wrap="square" rtlCol="0">
            <a:spAutoFit/>
          </a:bodyPr>
          <a:lstStyle/>
          <a:p>
            <a:pPr algn="ctr"/>
            <a:r>
              <a:rPr lang="en-US" sz="8534" b="1" dirty="0" smtClean="0">
                <a:solidFill>
                  <a:schemeClr val="tx1"/>
                </a:solidFill>
                <a:latin typeface="WeblySleek UI Light"/>
                <a:cs typeface="WeblySleek UI Light"/>
              </a:rPr>
              <a:t>Small Actions </a:t>
            </a:r>
          </a:p>
          <a:p>
            <a:pPr algn="ctr"/>
            <a:r>
              <a:rPr lang="en-US" sz="8534" b="1" dirty="0" smtClean="0">
                <a:solidFill>
                  <a:schemeClr val="tx1"/>
                </a:solidFill>
                <a:latin typeface="WeblySleek UI Light"/>
                <a:cs typeface="WeblySleek UI Light"/>
              </a:rPr>
              <a:t>X </a:t>
            </a:r>
          </a:p>
          <a:p>
            <a:pPr algn="ctr"/>
            <a:r>
              <a:rPr lang="en-US" sz="8534" b="1" dirty="0" smtClean="0">
                <a:solidFill>
                  <a:schemeClr val="tx1"/>
                </a:solidFill>
                <a:latin typeface="WeblySleek UI Light"/>
                <a:cs typeface="WeblySleek UI Light"/>
              </a:rPr>
              <a:t>Lots of People </a:t>
            </a:r>
            <a:endParaRPr lang="en-US" sz="8534" b="1" dirty="0">
              <a:solidFill>
                <a:schemeClr val="tx1"/>
              </a:solidFill>
              <a:latin typeface="WeblySleek UI Light"/>
              <a:cs typeface="WeblySleek UI Light"/>
            </a:endParaRPr>
          </a:p>
          <a:p>
            <a:pPr algn="ctr"/>
            <a:r>
              <a:rPr lang="en-US" sz="8534" b="1" dirty="0">
                <a:solidFill>
                  <a:schemeClr val="tx1"/>
                </a:solidFill>
                <a:latin typeface="WeblySleek UI Light"/>
                <a:cs typeface="WeblySleek UI Light"/>
              </a:rPr>
              <a:t>=</a:t>
            </a:r>
          </a:p>
          <a:p>
            <a:pPr algn="ctr"/>
            <a:r>
              <a:rPr lang="en-US" sz="8534" b="1" dirty="0" smtClean="0">
                <a:solidFill>
                  <a:schemeClr val="tx1"/>
                </a:solidFill>
                <a:latin typeface="WeblySleek UI Light"/>
                <a:cs typeface="WeblySleek UI Light"/>
              </a:rPr>
              <a:t>BIG CHANGE</a:t>
            </a:r>
            <a:endParaRPr lang="en-US" sz="8534" dirty="0">
              <a:solidFill>
                <a:schemeClr val="tx1"/>
              </a:solidFill>
              <a:latin typeface="WeblySleek UI Light"/>
              <a:cs typeface="WeblySleek UI Light"/>
            </a:endParaRPr>
          </a:p>
          <a:p>
            <a:endParaRPr lang="da-DK" sz="853" dirty="0">
              <a:solidFill>
                <a:schemeClr val="tx1"/>
              </a:solidFill>
              <a:latin typeface="WeblySleek UI Semilight" pitchFamily="34" charset="0"/>
              <a:cs typeface="WeblySleek UI Semilight" pitchFamily="34" charset="0"/>
            </a:endParaRPr>
          </a:p>
        </p:txBody>
      </p:sp>
      <p:pic>
        <p:nvPicPr>
          <p:cNvPr id="7" name="droppedIma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9264" y="5724947"/>
            <a:ext cx="3254752" cy="1327717"/>
          </a:xfrm>
          <a:prstGeom prst="rect">
            <a:avLst/>
          </a:prstGeom>
          <a:ln w="12700">
            <a:miter lim="400000"/>
          </a:ln>
        </p:spPr>
      </p:pic>
    </p:spTree>
    <p:extLst>
      <p:ext uri="{BB962C8B-B14F-4D97-AF65-F5344CB8AC3E}">
        <p14:creationId xmlns:p14="http://schemas.microsoft.com/office/powerpoint/2010/main" val="40601130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1000"/>
                                        <p:tgtEl>
                                          <p:spTgt spid="8">
                                            <p:txEl>
                                              <p:pRg st="4" end="4"/>
                                            </p:txEl>
                                          </p:spTgt>
                                        </p:tgtEl>
                                      </p:cBhvr>
                                    </p:animEffect>
                                    <p:anim calcmode="lin" valueType="num">
                                      <p:cBhvr>
                                        <p:cTn id="3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droppedIma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440" y="5301983"/>
            <a:ext cx="4012576" cy="1636858"/>
          </a:xfrm>
          <a:prstGeom prst="rect">
            <a:avLst/>
          </a:prstGeom>
          <a:ln w="12700">
            <a:miter lim="400000"/>
          </a:ln>
        </p:spPr>
      </p:pic>
      <p:sp>
        <p:nvSpPr>
          <p:cNvPr id="183" name="Shape 183"/>
          <p:cNvSpPr/>
          <p:nvPr/>
        </p:nvSpPr>
        <p:spPr>
          <a:xfrm>
            <a:off x="937942" y="850900"/>
            <a:ext cx="11128917" cy="2286000"/>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p>
            <a:pPr lvl="0" defTabSz="431800">
              <a:spcBef>
                <a:spcPts val="3900"/>
              </a:spcBef>
              <a:buClr>
                <a:srgbClr val="000000"/>
              </a:buClr>
              <a:defRPr sz="1800"/>
            </a:pPr>
            <a:r>
              <a:rPr sz="7200" dirty="0">
                <a:solidFill>
                  <a:srgbClr val="9C0090"/>
                </a:solidFill>
                <a:uFill>
                  <a:solidFill>
                    <a:srgbClr val="9C0090"/>
                  </a:solidFill>
                </a:uFill>
                <a:latin typeface="Helvetica Neue"/>
                <a:ea typeface="Helvetica Neue"/>
                <a:cs typeface="Helvetica Neue"/>
                <a:sym typeface="Helvetica Neue"/>
              </a:rPr>
              <a:t>we can see a</a:t>
            </a:r>
            <a:r>
              <a:rPr sz="7200" b="1" dirty="0">
                <a:solidFill>
                  <a:srgbClr val="9C0090"/>
                </a:solidFill>
                <a:uFill>
                  <a:solidFill>
                    <a:srgbClr val="9C0090"/>
                  </a:solidFill>
                </a:uFill>
                <a:latin typeface="Helvetica Neue"/>
                <a:ea typeface="Helvetica Neue"/>
                <a:cs typeface="Helvetica Neue"/>
                <a:sym typeface="Helvetica Neue"/>
              </a:rPr>
              <a:t> </a:t>
            </a:r>
            <a:r>
              <a:rPr sz="7200" b="1" dirty="0" smtClean="0">
                <a:solidFill>
                  <a:srgbClr val="9C0090"/>
                </a:solidFill>
                <a:uFill>
                  <a:solidFill>
                    <a:srgbClr val="9C0090"/>
                  </a:solidFill>
                </a:uFill>
                <a:latin typeface="Helvetica Neue"/>
                <a:ea typeface="Helvetica Neue"/>
                <a:cs typeface="Helvetica Neue"/>
                <a:sym typeface="Helvetica Neue"/>
              </a:rPr>
              <a:t>p</a:t>
            </a:r>
            <a:r>
              <a:rPr lang="en-AU" sz="7200" b="1" dirty="0" err="1" smtClean="0">
                <a:solidFill>
                  <a:srgbClr val="9C0090"/>
                </a:solidFill>
                <a:uFill>
                  <a:solidFill>
                    <a:srgbClr val="9C0090"/>
                  </a:solidFill>
                </a:uFill>
                <a:latin typeface="Helvetica Neue"/>
                <a:ea typeface="Helvetica Neue"/>
                <a:cs typeface="Helvetica Neue"/>
                <a:sym typeface="Helvetica Neue"/>
              </a:rPr>
              <a:t>overty</a:t>
            </a:r>
            <a:r>
              <a:rPr sz="7200" b="1" dirty="0" smtClean="0">
                <a:solidFill>
                  <a:srgbClr val="9C0090"/>
                </a:solidFill>
                <a:uFill>
                  <a:solidFill>
                    <a:srgbClr val="9C0090"/>
                  </a:solidFill>
                </a:uFill>
                <a:latin typeface="Helvetica Neue"/>
                <a:ea typeface="Helvetica Neue"/>
                <a:cs typeface="Helvetica Neue"/>
                <a:sym typeface="Helvetica Neue"/>
              </a:rPr>
              <a:t>-free</a:t>
            </a:r>
            <a:r>
              <a:rPr lang="en-AU" sz="7200" b="1" dirty="0" smtClean="0">
                <a:solidFill>
                  <a:srgbClr val="9C0090"/>
                </a:solidFill>
                <a:uFill>
                  <a:solidFill>
                    <a:srgbClr val="9C0090"/>
                  </a:solidFill>
                </a:uFill>
                <a:latin typeface="Helvetica Neue"/>
                <a:ea typeface="Helvetica Neue"/>
                <a:cs typeface="Helvetica Neue"/>
                <a:sym typeface="Helvetica Neue"/>
              </a:rPr>
              <a:t> </a:t>
            </a:r>
            <a:r>
              <a:rPr sz="7200" dirty="0" smtClean="0">
                <a:solidFill>
                  <a:srgbClr val="9C0090"/>
                </a:solidFill>
                <a:uFill>
                  <a:solidFill>
                    <a:srgbClr val="9C0090"/>
                  </a:solidFill>
                </a:uFill>
                <a:latin typeface="Helvetica Neue"/>
                <a:ea typeface="Helvetica Neue"/>
                <a:cs typeface="Helvetica Neue"/>
                <a:sym typeface="Helvetica Neue"/>
              </a:rPr>
              <a:t>world</a:t>
            </a:r>
            <a:r>
              <a:rPr sz="7200" dirty="0">
                <a:solidFill>
                  <a:srgbClr val="9C0090"/>
                </a:solidFill>
                <a:uFill>
                  <a:solidFill>
                    <a:srgbClr val="9C0090"/>
                  </a:solidFill>
                </a:uFill>
                <a:latin typeface="Helvetica Neue"/>
                <a:ea typeface="Helvetica Neue"/>
                <a:cs typeface="Helvetica Neue"/>
                <a:sym typeface="Helvetica Neue"/>
              </a:rPr>
              <a:t>, for </a:t>
            </a:r>
            <a:r>
              <a:rPr lang="en-AU" sz="7200" dirty="0" smtClean="0">
                <a:solidFill>
                  <a:srgbClr val="9C0090"/>
                </a:solidFill>
                <a:uFill>
                  <a:solidFill>
                    <a:srgbClr val="9C0090"/>
                  </a:solidFill>
                </a:uFill>
                <a:latin typeface="Helvetica Neue"/>
                <a:ea typeface="Helvetica Neue"/>
                <a:cs typeface="Helvetica Neue"/>
                <a:sym typeface="Helvetica Neue"/>
              </a:rPr>
              <a:t>…</a:t>
            </a:r>
            <a:endParaRPr sz="7200" dirty="0">
              <a:solidFill>
                <a:srgbClr val="9C0090"/>
              </a:solidFill>
              <a:uFill>
                <a:solidFill>
                  <a:srgbClr val="9C0090"/>
                </a:solidFill>
              </a:uFill>
              <a:latin typeface="Helvetica Neue"/>
              <a:ea typeface="Helvetica Neue"/>
              <a:cs typeface="Helvetica Neue"/>
              <a:sym typeface="Helvetica Neue"/>
            </a:endParaRPr>
          </a:p>
        </p:txBody>
      </p:sp>
      <p:sp>
        <p:nvSpPr>
          <p:cNvPr id="184" name="Shape 184"/>
          <p:cNvSpPr/>
          <p:nvPr/>
        </p:nvSpPr>
        <p:spPr>
          <a:xfrm>
            <a:off x="459377" y="3380374"/>
            <a:ext cx="6235700" cy="147741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p>
            <a:pPr lvl="0" defTabSz="431800">
              <a:spcBef>
                <a:spcPts val="3900"/>
              </a:spcBef>
              <a:buClr>
                <a:srgbClr val="000000"/>
              </a:buClr>
              <a:defRPr sz="1800"/>
            </a:pPr>
            <a:r>
              <a:rPr sz="9200" b="1" dirty="0">
                <a:solidFill>
                  <a:srgbClr val="9C0090"/>
                </a:solidFill>
                <a:uFill>
                  <a:solidFill>
                    <a:srgbClr val="9C0090"/>
                  </a:solidFill>
                </a:uFill>
                <a:latin typeface="Helvetica Neue"/>
                <a:ea typeface="Helvetica Neue"/>
                <a:cs typeface="Helvetica Neue"/>
                <a:sym typeface="Helvetica Neue"/>
              </a:rPr>
              <a:t>everyone</a:t>
            </a:r>
            <a:r>
              <a:rPr sz="9200" dirty="0">
                <a:solidFill>
                  <a:srgbClr val="9C0090"/>
                </a:solidFill>
                <a:uFill>
                  <a:solidFill>
                    <a:srgbClr val="9C0090"/>
                  </a:solidFill>
                </a:uFill>
                <a:latin typeface="Helvetica Neue"/>
                <a:ea typeface="Helvetica Neue"/>
                <a:cs typeface="Helvetica Neue"/>
                <a:sym typeface="Helvetica Neue"/>
              </a:rPr>
              <a:t>,</a:t>
            </a:r>
          </a:p>
        </p:txBody>
      </p:sp>
      <p:sp>
        <p:nvSpPr>
          <p:cNvPr id="185" name="Shape 185"/>
          <p:cNvSpPr/>
          <p:nvPr/>
        </p:nvSpPr>
        <p:spPr>
          <a:xfrm>
            <a:off x="446040" y="4790074"/>
            <a:ext cx="8026400" cy="147741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p>
            <a:pPr lvl="0" defTabSz="431800">
              <a:spcBef>
                <a:spcPts val="3900"/>
              </a:spcBef>
              <a:buClr>
                <a:srgbClr val="000000"/>
              </a:buClr>
              <a:defRPr sz="1800"/>
            </a:pPr>
            <a:r>
              <a:rPr sz="9200" dirty="0">
                <a:solidFill>
                  <a:srgbClr val="9C0090"/>
                </a:solidFill>
                <a:uFill>
                  <a:solidFill>
                    <a:srgbClr val="9C0090"/>
                  </a:solidFill>
                </a:uFill>
                <a:latin typeface="Helvetica Neue"/>
                <a:ea typeface="Helvetica Neue"/>
                <a:cs typeface="Helvetica Neue"/>
                <a:sym typeface="Helvetica Neue"/>
              </a:rPr>
              <a:t>and  </a:t>
            </a:r>
            <a:r>
              <a:rPr sz="9200" b="1" dirty="0">
                <a:solidFill>
                  <a:srgbClr val="9C0090"/>
                </a:solidFill>
                <a:uFill>
                  <a:solidFill>
                    <a:srgbClr val="9C0090"/>
                  </a:solidFill>
                </a:uFill>
                <a:latin typeface="Helvetica Neue"/>
                <a:ea typeface="Helvetica Neue"/>
                <a:cs typeface="Helvetica Neue"/>
                <a:sym typeface="Helvetica Neue"/>
              </a:rPr>
              <a:t>forever</a:t>
            </a:r>
            <a:r>
              <a:rPr sz="9200" dirty="0">
                <a:solidFill>
                  <a:srgbClr val="9C0090"/>
                </a:solidFill>
                <a:uFill>
                  <a:solidFill>
                    <a:srgbClr val="9C0090"/>
                  </a:solidFill>
                </a:uFill>
                <a:latin typeface="Helvetica Neue"/>
                <a:ea typeface="Helvetica Neue"/>
                <a:cs typeface="Helvetica Neue"/>
                <a:sym typeface="Helvetica Neue"/>
              </a:rPr>
              <a:t>!</a:t>
            </a:r>
          </a:p>
        </p:txBody>
      </p:sp>
      <p:sp>
        <p:nvSpPr>
          <p:cNvPr id="186" name="Shape 186"/>
          <p:cNvSpPr/>
          <p:nvPr/>
        </p:nvSpPr>
        <p:spPr>
          <a:xfrm>
            <a:off x="6122940" y="3380374"/>
            <a:ext cx="7467600" cy="147741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defTabSz="431800">
              <a:spcBef>
                <a:spcPts val="3900"/>
              </a:spcBef>
              <a:buClr>
                <a:srgbClr val="000000"/>
              </a:buClr>
              <a:defRPr sz="9200" b="1">
                <a:solidFill>
                  <a:srgbClr val="9C0090"/>
                </a:solidFill>
                <a:uFill>
                  <a:solidFill>
                    <a:srgbClr val="9C0090"/>
                  </a:solidFill>
                </a:uFill>
                <a:latin typeface="Helvetica Neue"/>
                <a:ea typeface="Helvetica Neue"/>
                <a:cs typeface="Helvetica Neue"/>
                <a:sym typeface="Helvetica Neue"/>
              </a:defRPr>
            </a:lvl1pPr>
          </a:lstStyle>
          <a:p>
            <a:pPr lvl="0">
              <a:defRPr sz="1800" b="0">
                <a:solidFill>
                  <a:srgbClr val="000000"/>
                </a:solidFill>
                <a:uFillTx/>
              </a:defRPr>
            </a:pPr>
            <a:r>
              <a:rPr sz="9200" b="1" dirty="0">
                <a:solidFill>
                  <a:srgbClr val="9C0090"/>
                </a:solidFill>
                <a:uFill>
                  <a:solidFill>
                    <a:srgbClr val="9C0090"/>
                  </a:solidFill>
                </a:uFill>
              </a:rPr>
              <a:t>everywhere</a:t>
            </a:r>
          </a:p>
        </p:txBody>
      </p:sp>
    </p:spTree>
    <p:extLst>
      <p:ext uri="{BB962C8B-B14F-4D97-AF65-F5344CB8AC3E}">
        <p14:creationId xmlns:p14="http://schemas.microsoft.com/office/powerpoint/2010/main" val="36476672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iterate type="lt">
                                    <p:tmAbs val="0"/>
                                  </p:iterate>
                                  <p:childTnLst>
                                    <p:set>
                                      <p:cBhvr>
                                        <p:cTn id="6" fill="hold"/>
                                        <p:tgtEl>
                                          <p:spTgt spid="183"/>
                                        </p:tgtEl>
                                        <p:attrNameLst>
                                          <p:attrName>style.visibility</p:attrName>
                                        </p:attrNameLst>
                                      </p:cBhvr>
                                      <p:to>
                                        <p:strVal val="visible"/>
                                      </p:to>
                                    </p:set>
                                    <p:anim calcmode="lin" valueType="num">
                                      <p:cBhvr>
                                        <p:cTn id="7" dur="500" fill="hold"/>
                                        <p:tgtEl>
                                          <p:spTgt spid="183"/>
                                        </p:tgtEl>
                                        <p:attrNameLst>
                                          <p:attrName>ppt_w</p:attrName>
                                        </p:attrNameLst>
                                      </p:cBhvr>
                                      <p:tavLst>
                                        <p:tav tm="0" fmla="#ppt_w*sin(2.5*pi*$)">
                                          <p:val>
                                            <p:fltVal val="0"/>
                                          </p:val>
                                        </p:tav>
                                        <p:tav tm="100000">
                                          <p:val>
                                            <p:fltVal val="1"/>
                                          </p:val>
                                        </p:tav>
                                      </p:tavLst>
                                    </p:anim>
                                    <p:anim calcmode="lin" valueType="num">
                                      <p:cBhvr>
                                        <p:cTn id="8" dur="500" fill="hold"/>
                                        <p:tgtEl>
                                          <p:spTgt spid="18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iterate type="lt">
                                    <p:tmAbs val="0"/>
                                  </p:iterate>
                                  <p:childTnLst>
                                    <p:set>
                                      <p:cBhvr>
                                        <p:cTn id="12" fill="hold"/>
                                        <p:tgtEl>
                                          <p:spTgt spid="184"/>
                                        </p:tgtEl>
                                        <p:attrNameLst>
                                          <p:attrName>style.visibility</p:attrName>
                                        </p:attrNameLst>
                                      </p:cBhvr>
                                      <p:to>
                                        <p:strVal val="visible"/>
                                      </p:to>
                                    </p:set>
                                    <p:anim calcmode="lin" valueType="num">
                                      <p:cBhvr>
                                        <p:cTn id="13" dur="500" fill="hold"/>
                                        <p:tgtEl>
                                          <p:spTgt spid="184"/>
                                        </p:tgtEl>
                                        <p:attrNameLst>
                                          <p:attrName>ppt_w</p:attrName>
                                        </p:attrNameLst>
                                      </p:cBhvr>
                                      <p:tavLst>
                                        <p:tav tm="0" fmla="#ppt_w*sin(2.5*pi*$)">
                                          <p:val>
                                            <p:fltVal val="0"/>
                                          </p:val>
                                        </p:tav>
                                        <p:tav tm="100000">
                                          <p:val>
                                            <p:fltVal val="1"/>
                                          </p:val>
                                        </p:tav>
                                      </p:tavLst>
                                    </p:anim>
                                    <p:anim calcmode="lin" valueType="num">
                                      <p:cBhvr>
                                        <p:cTn id="14" dur="500" fill="hold"/>
                                        <p:tgtEl>
                                          <p:spTgt spid="18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iterate type="lt">
                                    <p:tmAbs val="0"/>
                                  </p:iterate>
                                  <p:childTnLst>
                                    <p:set>
                                      <p:cBhvr>
                                        <p:cTn id="18" fill="hold"/>
                                        <p:tgtEl>
                                          <p:spTgt spid="186"/>
                                        </p:tgtEl>
                                        <p:attrNameLst>
                                          <p:attrName>style.visibility</p:attrName>
                                        </p:attrNameLst>
                                      </p:cBhvr>
                                      <p:to>
                                        <p:strVal val="visible"/>
                                      </p:to>
                                    </p:set>
                                    <p:anim calcmode="lin" valueType="num">
                                      <p:cBhvr>
                                        <p:cTn id="19" dur="500" fill="hold"/>
                                        <p:tgtEl>
                                          <p:spTgt spid="186"/>
                                        </p:tgtEl>
                                        <p:attrNameLst>
                                          <p:attrName>ppt_w</p:attrName>
                                        </p:attrNameLst>
                                      </p:cBhvr>
                                      <p:tavLst>
                                        <p:tav tm="0" fmla="#ppt_w*sin(2.5*pi*$)">
                                          <p:val>
                                            <p:fltVal val="0"/>
                                          </p:val>
                                        </p:tav>
                                        <p:tav tm="100000">
                                          <p:val>
                                            <p:fltVal val="1"/>
                                          </p:val>
                                        </p:tav>
                                      </p:tavLst>
                                    </p:anim>
                                    <p:anim calcmode="lin" valueType="num">
                                      <p:cBhvr>
                                        <p:cTn id="20" dur="500" fill="hold"/>
                                        <p:tgtEl>
                                          <p:spTgt spid="18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0" nodeType="clickEffect">
                                  <p:stCondLst>
                                    <p:cond delay="0"/>
                                  </p:stCondLst>
                                  <p:iterate type="lt">
                                    <p:tmAbs val="0"/>
                                  </p:iterate>
                                  <p:childTnLst>
                                    <p:set>
                                      <p:cBhvr>
                                        <p:cTn id="24" fill="hold"/>
                                        <p:tgtEl>
                                          <p:spTgt spid="185"/>
                                        </p:tgtEl>
                                        <p:attrNameLst>
                                          <p:attrName>style.visibility</p:attrName>
                                        </p:attrNameLst>
                                      </p:cBhvr>
                                      <p:to>
                                        <p:strVal val="visible"/>
                                      </p:to>
                                    </p:set>
                                    <p:anim calcmode="lin" valueType="num">
                                      <p:cBhvr>
                                        <p:cTn id="25" dur="500" fill="hold"/>
                                        <p:tgtEl>
                                          <p:spTgt spid="185"/>
                                        </p:tgtEl>
                                        <p:attrNameLst>
                                          <p:attrName>ppt_w</p:attrName>
                                        </p:attrNameLst>
                                      </p:cBhvr>
                                      <p:tavLst>
                                        <p:tav tm="0" fmla="#ppt_w*sin(2.5*pi*$)">
                                          <p:val>
                                            <p:fltVal val="0"/>
                                          </p:val>
                                        </p:tav>
                                        <p:tav tm="100000">
                                          <p:val>
                                            <p:fltVal val="1"/>
                                          </p:val>
                                        </p:tav>
                                      </p:tavLst>
                                    </p:anim>
                                    <p:anim calcmode="lin" valueType="num">
                                      <p:cBhvr>
                                        <p:cTn id="26" dur="500" fill="hold"/>
                                        <p:tgtEl>
                                          <p:spTgt spid="1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advAuto="0"/>
      <p:bldP spid="184" grpId="0" animBg="1" advAuto="0"/>
      <p:bldP spid="185" grpId="0" animBg="1" advAuto="0"/>
      <p:bldP spid="186" grpId="0" animBg="1" advAuto="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IMG_0404a.jpeg"/>
          <p:cNvPicPr/>
          <p:nvPr/>
        </p:nvPicPr>
        <p:blipFill>
          <a:blip r:embed="rId3">
            <a:extLst/>
          </a:blip>
          <a:stretch>
            <a:fillRect/>
          </a:stretch>
        </p:blipFill>
        <p:spPr>
          <a:xfrm>
            <a:off x="-12700" y="-2276697"/>
            <a:ext cx="13030200" cy="11436794"/>
          </a:xfrm>
          <a:prstGeom prst="rect">
            <a:avLst/>
          </a:prstGeom>
          <a:ln w="12700">
            <a:miter lim="400000"/>
          </a:ln>
        </p:spPr>
      </p:pic>
    </p:spTree>
    <p:extLst>
      <p:ext uri="{BB962C8B-B14F-4D97-AF65-F5344CB8AC3E}">
        <p14:creationId xmlns:p14="http://schemas.microsoft.com/office/powerpoint/2010/main" val="1936171225"/>
      </p:ext>
    </p:extLst>
  </p:cSld>
  <p:clrMapOvr>
    <a:masterClrMapping/>
  </p:clrMapOvr>
  <p:transition spd="med"/>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127646243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p:nvPr/>
        </p:nvSpPr>
        <p:spPr>
          <a:xfrm>
            <a:off x="380816" y="226472"/>
            <a:ext cx="12387533" cy="670952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defTabSz="622300">
              <a:defRPr sz="1800"/>
            </a:pPr>
            <a:endParaRPr lang="en-AU" sz="2000" b="1" dirty="0" smtClean="0">
              <a:latin typeface="Helvetica Neue"/>
              <a:ea typeface="Helvetica Neue"/>
              <a:cs typeface="Helvetica Neue"/>
              <a:sym typeface="Helvetica Neue"/>
            </a:endParaRPr>
          </a:p>
          <a:p>
            <a:pPr algn="l" defTabSz="622300">
              <a:defRPr sz="1800"/>
            </a:pPr>
            <a:endParaRPr lang="en-AU" sz="2000" b="1" dirty="0">
              <a:latin typeface="Helvetica Neue"/>
              <a:ea typeface="Helvetica Neue"/>
              <a:cs typeface="Helvetica Neue"/>
              <a:sym typeface="Helvetica Neue"/>
            </a:endParaRPr>
          </a:p>
          <a:p>
            <a:pPr lvl="0" algn="l" defTabSz="622300">
              <a:defRPr sz="1800"/>
            </a:pPr>
            <a:r>
              <a:rPr sz="4800" b="1" dirty="0" smtClean="0">
                <a:latin typeface="Helvetica Neue"/>
                <a:ea typeface="Helvetica Neue"/>
                <a:cs typeface="Helvetica Neue"/>
                <a:sym typeface="Helvetica Neue"/>
              </a:rPr>
              <a:t>d’Arcy Lunn</a:t>
            </a:r>
            <a:endParaRPr sz="4800" b="1" dirty="0">
              <a:latin typeface="Helvetica Neue"/>
              <a:ea typeface="Helvetica Neue"/>
              <a:cs typeface="Helvetica Neue"/>
              <a:sym typeface="Helvetica Neue"/>
            </a:endParaRPr>
          </a:p>
          <a:p>
            <a:pPr lvl="0" algn="l" defTabSz="622300">
              <a:defRPr sz="1800"/>
            </a:pPr>
            <a:endParaRPr lang="en-US" sz="2000" b="1" dirty="0" smtClean="0">
              <a:latin typeface="Helvetica Neue"/>
              <a:ea typeface="Helvetica Neue"/>
              <a:cs typeface="Helvetica Neue"/>
              <a:sym typeface="Helvetica Neue"/>
            </a:endParaRPr>
          </a:p>
          <a:p>
            <a:pPr lvl="0" algn="l" defTabSz="622300">
              <a:defRPr sz="1800"/>
            </a:pPr>
            <a:endParaRPr sz="2000" b="1" dirty="0">
              <a:latin typeface="Helvetica Neue"/>
              <a:ea typeface="Helvetica Neue"/>
              <a:cs typeface="Helvetica Neue"/>
              <a:sym typeface="Helvetica Neue"/>
            </a:endParaRPr>
          </a:p>
          <a:p>
            <a:pPr algn="l" defTabSz="622300">
              <a:defRPr sz="1800"/>
            </a:pPr>
            <a:r>
              <a:rPr lang="ja-JP" altLang="en-US" sz="4800" b="1" dirty="0">
                <a:latin typeface="Helvetica Neue"/>
                <a:ea typeface="Helvetica Neue"/>
                <a:cs typeface="Helvetica Neue"/>
                <a:sym typeface="Helvetica Neue"/>
              </a:rPr>
              <a:t>✉</a:t>
            </a:r>
            <a:r>
              <a:rPr lang="en-AU" altLang="ja-JP" sz="4800" b="1" dirty="0">
                <a:latin typeface="Helvetica Neue"/>
                <a:ea typeface="Helvetica Neue"/>
                <a:cs typeface="Helvetica Neue"/>
                <a:sym typeface="Helvetica Neue"/>
              </a:rPr>
              <a:t>: </a:t>
            </a:r>
            <a:r>
              <a:rPr lang="en-AU" sz="4800" b="1" u="sng" dirty="0" smtClean="0">
                <a:solidFill>
                  <a:srgbClr val="51A7F9"/>
                </a:solidFill>
                <a:latin typeface="Helvetica Neue"/>
                <a:ea typeface="Helvetica Neue"/>
                <a:cs typeface="Helvetica Neue"/>
                <a:sym typeface="Helvetica Neue"/>
                <a:hlinkClick r:id="rId3"/>
              </a:rPr>
              <a:t>teaspoonsofchange@gmail.com</a:t>
            </a:r>
            <a:r>
              <a:rPr lang="en-AU" sz="4800" b="1" u="sng" dirty="0" smtClean="0">
                <a:solidFill>
                  <a:srgbClr val="51A7F9"/>
                </a:solidFill>
                <a:latin typeface="Helvetica Neue"/>
                <a:ea typeface="Helvetica Neue"/>
                <a:cs typeface="Helvetica Neue"/>
                <a:sym typeface="Helvetica Neue"/>
              </a:rPr>
              <a:t> </a:t>
            </a:r>
            <a:endParaRPr lang="en-AU" sz="4800" b="1" u="sng" dirty="0">
              <a:solidFill>
                <a:srgbClr val="51A7F9"/>
              </a:solidFill>
              <a:latin typeface="Helvetica Neue"/>
              <a:ea typeface="Helvetica Neue"/>
              <a:cs typeface="Helvetica Neue"/>
              <a:sym typeface="Helvetica Neue"/>
            </a:endParaRPr>
          </a:p>
          <a:p>
            <a:pPr lvl="0" algn="l" defTabSz="622300">
              <a:defRPr sz="1800"/>
            </a:pPr>
            <a:endParaRPr sz="4000" b="1" dirty="0">
              <a:latin typeface="Helvetica Neue"/>
              <a:ea typeface="Helvetica Neue"/>
              <a:cs typeface="Helvetica Neue"/>
              <a:sym typeface="Helvetica Neue"/>
            </a:endParaRPr>
          </a:p>
          <a:p>
            <a:pPr lvl="0" algn="l" defTabSz="622300">
              <a:defRPr sz="1800"/>
            </a:pPr>
            <a:r>
              <a:rPr lang="ja-JP" altLang="en-US" sz="4800" b="1" dirty="0" smtClean="0">
                <a:latin typeface="Helvetica Neue"/>
                <a:ea typeface="Helvetica Neue"/>
                <a:cs typeface="Helvetica Neue"/>
                <a:sym typeface="Helvetica Neue"/>
              </a:rPr>
              <a:t>　</a:t>
            </a:r>
            <a:r>
              <a:rPr lang="en-AU" altLang="ja-JP" sz="4800" b="1" dirty="0">
                <a:latin typeface="Helvetica Neue"/>
                <a:ea typeface="Helvetica Neue"/>
                <a:cs typeface="Helvetica Neue"/>
                <a:sym typeface="Helvetica Neue"/>
              </a:rPr>
              <a:t> </a:t>
            </a:r>
            <a:r>
              <a:rPr lang="en-AU" sz="4800" b="1" dirty="0" smtClean="0">
                <a:latin typeface="Helvetica Neue"/>
                <a:ea typeface="Helvetica Neue"/>
                <a:cs typeface="Helvetica Neue"/>
                <a:sym typeface="Helvetica Neue"/>
              </a:rPr>
              <a:t>:</a:t>
            </a:r>
            <a:r>
              <a:rPr lang="en-AU" sz="4800" b="1" dirty="0" smtClean="0">
                <a:solidFill>
                  <a:srgbClr val="51A7F9"/>
                </a:solidFill>
                <a:latin typeface="Helvetica Neue"/>
                <a:ea typeface="Helvetica Neue"/>
                <a:cs typeface="Helvetica Neue"/>
                <a:sym typeface="Helvetica Neue"/>
              </a:rPr>
              <a:t> </a:t>
            </a:r>
            <a:r>
              <a:rPr lang="en-AU" sz="4800" b="1" dirty="0" smtClean="0">
                <a:solidFill>
                  <a:srgbClr val="51A7F9"/>
                </a:solidFill>
                <a:latin typeface="Helvetica Neue"/>
                <a:ea typeface="Helvetica Neue"/>
                <a:cs typeface="Helvetica Neue"/>
                <a:sym typeface="Helvetica Neue"/>
                <a:hlinkClick r:id="rId4"/>
              </a:rPr>
              <a:t>@</a:t>
            </a:r>
            <a:r>
              <a:rPr lang="en-AU" sz="4800" b="1" dirty="0" err="1" smtClean="0">
                <a:solidFill>
                  <a:srgbClr val="51A7F9"/>
                </a:solidFill>
                <a:latin typeface="Helvetica Neue"/>
                <a:ea typeface="Helvetica Neue"/>
                <a:cs typeface="Helvetica Neue"/>
                <a:sym typeface="Helvetica Neue"/>
                <a:hlinkClick r:id="rId4"/>
              </a:rPr>
              <a:t>darcylunn</a:t>
            </a:r>
            <a:r>
              <a:rPr lang="en-AU" sz="4800" b="1" dirty="0" smtClean="0">
                <a:solidFill>
                  <a:srgbClr val="51A7F9"/>
                </a:solidFill>
                <a:latin typeface="Helvetica Neue"/>
                <a:ea typeface="Helvetica Neue"/>
                <a:cs typeface="Helvetica Neue"/>
                <a:sym typeface="Helvetica Neue"/>
              </a:rPr>
              <a:t> </a:t>
            </a:r>
            <a:r>
              <a:rPr lang="en-AU" sz="4800" b="1" dirty="0" smtClean="0">
                <a:solidFill>
                  <a:srgbClr val="0000FF"/>
                </a:solidFill>
                <a:latin typeface="Helvetica Neue"/>
                <a:ea typeface="Helvetica Neue"/>
                <a:cs typeface="Helvetica Neue"/>
                <a:sym typeface="Helvetica Neue"/>
              </a:rPr>
              <a:t>/</a:t>
            </a:r>
            <a:r>
              <a:rPr lang="en-AU" sz="4800" b="1" dirty="0" smtClean="0">
                <a:solidFill>
                  <a:srgbClr val="51A7F9"/>
                </a:solidFill>
                <a:latin typeface="Helvetica Neue"/>
                <a:ea typeface="Helvetica Neue"/>
                <a:cs typeface="Helvetica Neue"/>
                <a:sym typeface="Helvetica Neue"/>
              </a:rPr>
              <a:t> </a:t>
            </a:r>
            <a:r>
              <a:rPr lang="en-AU" sz="4800" b="1" dirty="0" smtClean="0">
                <a:solidFill>
                  <a:srgbClr val="51A7F9"/>
                </a:solidFill>
                <a:latin typeface="Helvetica Neue"/>
                <a:ea typeface="Helvetica Neue"/>
                <a:cs typeface="Helvetica Neue"/>
                <a:sym typeface="Helvetica Neue"/>
                <a:hlinkClick r:id="rId4"/>
              </a:rPr>
              <a:t>@</a:t>
            </a:r>
            <a:r>
              <a:rPr lang="en-AU" sz="4800" b="1" dirty="0" err="1" smtClean="0">
                <a:solidFill>
                  <a:srgbClr val="51A7F9"/>
                </a:solidFill>
                <a:latin typeface="Helvetica Neue"/>
                <a:ea typeface="Helvetica Neue"/>
                <a:cs typeface="Helvetica Neue"/>
                <a:sym typeface="Helvetica Neue"/>
                <a:hlinkClick r:id="rId4"/>
              </a:rPr>
              <a:t>Tspoonsofchange</a:t>
            </a:r>
            <a:endParaRPr lang="en-AU" sz="4800" b="1" dirty="0" smtClean="0">
              <a:solidFill>
                <a:srgbClr val="51A7F9"/>
              </a:solidFill>
              <a:latin typeface="Helvetica Neue"/>
              <a:ea typeface="Helvetica Neue"/>
              <a:cs typeface="Helvetica Neue"/>
              <a:sym typeface="Helvetica Neue"/>
            </a:endParaRPr>
          </a:p>
          <a:p>
            <a:pPr lvl="0" algn="l" defTabSz="622300">
              <a:defRPr sz="1800"/>
            </a:pPr>
            <a:endParaRPr lang="en-AU" sz="4000" b="1" dirty="0">
              <a:latin typeface="Helvetica Neue"/>
              <a:ea typeface="Helvetica Neue"/>
              <a:cs typeface="Helvetica Neue"/>
              <a:sym typeface="Helvetica Neue"/>
            </a:endParaRPr>
          </a:p>
          <a:p>
            <a:pPr lvl="0" algn="l" defTabSz="622300">
              <a:defRPr sz="1800"/>
            </a:pPr>
            <a:r>
              <a:rPr lang="en-AU" sz="4800" b="1" dirty="0" smtClean="0">
                <a:latin typeface="Helvetica Neue"/>
                <a:ea typeface="Helvetica Neue"/>
                <a:cs typeface="Helvetica Neue"/>
                <a:sym typeface="Helvetica Neue"/>
              </a:rPr>
              <a:t>     : </a:t>
            </a:r>
            <a:r>
              <a:rPr lang="en-AU" sz="4800" b="1" dirty="0" smtClean="0">
                <a:solidFill>
                  <a:srgbClr val="51A7F9"/>
                </a:solidFill>
                <a:latin typeface="Helvetica Neue"/>
                <a:ea typeface="Helvetica Neue"/>
                <a:cs typeface="Helvetica Neue"/>
                <a:sym typeface="Helvetica Neue"/>
                <a:hlinkClick r:id="rId5"/>
              </a:rPr>
              <a:t>facebook.com/</a:t>
            </a:r>
            <a:r>
              <a:rPr lang="en-AU" sz="4800" b="1" dirty="0" err="1" smtClean="0">
                <a:solidFill>
                  <a:srgbClr val="51A7F9"/>
                </a:solidFill>
                <a:latin typeface="Helvetica Neue"/>
                <a:ea typeface="Helvetica Neue"/>
                <a:cs typeface="Helvetica Neue"/>
                <a:sym typeface="Helvetica Neue"/>
                <a:hlinkClick r:id="rId5"/>
              </a:rPr>
              <a:t>teaspoonsofchange</a:t>
            </a:r>
            <a:r>
              <a:rPr lang="en-AU" sz="4800" b="1" dirty="0" smtClean="0">
                <a:solidFill>
                  <a:srgbClr val="51A7F9"/>
                </a:solidFill>
                <a:latin typeface="Helvetica Neue"/>
                <a:ea typeface="Helvetica Neue"/>
                <a:cs typeface="Helvetica Neue"/>
                <a:sym typeface="Helvetica Neue"/>
              </a:rPr>
              <a:t>  </a:t>
            </a:r>
          </a:p>
          <a:p>
            <a:pPr lvl="0" algn="l" defTabSz="622300">
              <a:defRPr sz="1800"/>
            </a:pPr>
            <a:endParaRPr sz="4000" b="1" dirty="0">
              <a:solidFill>
                <a:srgbClr val="51A7F9"/>
              </a:solidFill>
              <a:latin typeface="Helvetica Neue"/>
              <a:ea typeface="Helvetica Neue"/>
              <a:cs typeface="Helvetica Neue"/>
              <a:sym typeface="Helvetica Neue"/>
            </a:endParaRPr>
          </a:p>
          <a:p>
            <a:pPr lvl="0" algn="l" defTabSz="622300">
              <a:defRPr sz="1800"/>
            </a:pPr>
            <a:r>
              <a:rPr lang="en-AU" sz="4400" b="1" dirty="0" smtClean="0">
                <a:solidFill>
                  <a:schemeClr val="tx1"/>
                </a:solidFill>
                <a:latin typeface="Helvetica Neue"/>
                <a:ea typeface="Helvetica Neue"/>
                <a:cs typeface="Helvetica Neue"/>
                <a:sym typeface="Helvetica Neue"/>
              </a:rPr>
              <a:t>     : </a:t>
            </a:r>
            <a:r>
              <a:rPr lang="en-AU" sz="4400" b="1" u="sng" dirty="0" smtClean="0">
                <a:solidFill>
                  <a:srgbClr val="51A7F9"/>
                </a:solidFill>
                <a:latin typeface="Helvetica Neue"/>
                <a:ea typeface="Helvetica Neue"/>
                <a:cs typeface="Helvetica Neue"/>
                <a:sym typeface="Helvetica Neue"/>
                <a:hlinkClick r:id="rId6"/>
              </a:rPr>
              <a:t>http://teaspoonsofchange.org</a:t>
            </a:r>
            <a:r>
              <a:rPr lang="en-AU" sz="4400" b="1" u="sng" dirty="0" smtClean="0">
                <a:solidFill>
                  <a:srgbClr val="51A7F9"/>
                </a:solidFill>
                <a:latin typeface="Helvetica Neue"/>
                <a:ea typeface="Helvetica Neue"/>
                <a:cs typeface="Helvetica Neue"/>
                <a:sym typeface="Helvetica Neue"/>
              </a:rPr>
              <a:t> </a:t>
            </a:r>
            <a:endParaRPr sz="4400" b="1" dirty="0">
              <a:solidFill>
                <a:srgbClr val="51A7F9"/>
              </a:solidFill>
              <a:latin typeface="Helvetica Neue"/>
              <a:ea typeface="Helvetica Neue"/>
              <a:cs typeface="Helvetica Neue"/>
              <a:sym typeface="Helvetica Neue"/>
            </a:endParaRPr>
          </a:p>
        </p:txBody>
      </p:sp>
      <p:pic>
        <p:nvPicPr>
          <p:cNvPr id="9" name="Picture 8" descr="https://www.facebook.com/images/fb_icon_325x32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817" y="4917011"/>
            <a:ext cx="749714" cy="7497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about.twitter.com/sites/all/themes/gazebo/img/ios_homescreen_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0817" y="3581236"/>
            <a:ext cx="749714" cy="74971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carpe-travel.com/wp-content/uploads/2013/09/bigstock-Wireless-Network-Symbol-wifi-i-4147636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817" y="6216392"/>
            <a:ext cx="749714" cy="749714"/>
          </a:xfrm>
          <a:prstGeom prst="rect">
            <a:avLst/>
          </a:prstGeom>
          <a:noFill/>
          <a:extLst>
            <a:ext uri="{909E8E84-426E-40DD-AFC4-6F175D3DCCD1}">
              <a14:hiddenFill xmlns:a14="http://schemas.microsoft.com/office/drawing/2010/main">
                <a:solidFill>
                  <a:srgbClr val="FFFFFF"/>
                </a:solidFill>
              </a14:hiddenFill>
            </a:ext>
          </a:extLst>
        </p:spPr>
      </p:pic>
      <p:pic>
        <p:nvPicPr>
          <p:cNvPr id="6" name="droppedImage.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8972" y="431978"/>
            <a:ext cx="3254752" cy="1327717"/>
          </a:xfrm>
          <a:prstGeom prst="rect">
            <a:avLst/>
          </a:prstGeom>
          <a:ln w="12700">
            <a:miter lim="400000"/>
          </a:ln>
        </p:spPr>
      </p:pic>
    </p:spTree>
    <p:extLst>
      <p:ext uri="{BB962C8B-B14F-4D97-AF65-F5344CB8AC3E}">
        <p14:creationId xmlns:p14="http://schemas.microsoft.com/office/powerpoint/2010/main" val="2120080192"/>
      </p:ext>
    </p:extLst>
  </p:cSld>
  <p:clrMapOvr>
    <a:masterClrMapping/>
  </p:clrMapOvr>
  <p:transition spd="med"/>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2636" y="2041100"/>
            <a:ext cx="7437012" cy="3257450"/>
          </a:xfrm>
          <a:prstGeom prst="rect">
            <a:avLst/>
          </a:prstGeom>
          <a:noFill/>
        </p:spPr>
        <p:txBody>
          <a:bodyPr wrap="none" lIns="322600" tIns="161300" rIns="322600" bIns="161300">
            <a:spAutoFit/>
          </a:bodyPr>
          <a:lstStyle/>
          <a:p>
            <a:pPr algn="ctr"/>
            <a:r>
              <a:rPr lang="en-US" sz="19051"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Q &amp; A</a:t>
            </a:r>
          </a:p>
        </p:txBody>
      </p:sp>
    </p:spTree>
    <p:extLst>
      <p:ext uri="{BB962C8B-B14F-4D97-AF65-F5344CB8AC3E}">
        <p14:creationId xmlns:p14="http://schemas.microsoft.com/office/powerpoint/2010/main" val="4145697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3950" y="3329305"/>
            <a:ext cx="11439029"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AU" sz="3600" b="1" dirty="0">
                <a:solidFill>
                  <a:srgbClr val="000000"/>
                </a:solidFill>
              </a:rPr>
              <a:t>Online link to video: </a:t>
            </a:r>
            <a:r>
              <a:rPr lang="en-AU" sz="3600" b="1" dirty="0" smtClean="0">
                <a:solidFill>
                  <a:srgbClr val="000000"/>
                </a:solidFill>
                <a:hlinkClick r:id="rId3"/>
              </a:rPr>
              <a:t>https</a:t>
            </a:r>
            <a:r>
              <a:rPr lang="en-AU" sz="3600" b="1" dirty="0">
                <a:solidFill>
                  <a:srgbClr val="000000"/>
                </a:solidFill>
                <a:hlinkClick r:id="rId3"/>
              </a:rPr>
              <a:t>://</a:t>
            </a:r>
            <a:r>
              <a:rPr lang="en-AU" sz="3600" b="1" dirty="0" smtClean="0">
                <a:solidFill>
                  <a:srgbClr val="000000"/>
                </a:solidFill>
                <a:hlinkClick r:id="rId3"/>
              </a:rPr>
              <a:t>vimeo.com/138852758</a:t>
            </a:r>
            <a:endParaRPr kumimoji="0" lang="en-AU" sz="3600" b="1"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201637291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2867972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1970485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768211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1138216" y="755048"/>
            <a:ext cx="11005015" cy="21339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dirty="0" smtClean="0"/>
              <a:t>What did I want to </a:t>
            </a:r>
            <a:r>
              <a:rPr lang="en-AU" sz="6600" b="1" u="sng" dirty="0" smtClean="0"/>
              <a:t>BE</a:t>
            </a:r>
            <a:r>
              <a:rPr lang="en-AU" sz="6600" dirty="0" smtClean="0"/>
              <a:t> in the future?</a:t>
            </a:r>
            <a:endParaRPr kumimoji="0" lang="en-AU" sz="6600" i="0" u="none" strike="noStrike" cap="none" spc="0" normalizeH="0" baseline="0" dirty="0">
              <a:ln>
                <a:noFill/>
              </a:ln>
              <a:solidFill>
                <a:srgbClr val="000000"/>
              </a:solidFill>
              <a:effectLst/>
              <a:uFillTx/>
              <a:sym typeface="Helvetic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
        <p:nvSpPr>
          <p:cNvPr id="4" name="TextBox 3"/>
          <p:cNvSpPr txBox="1">
            <a:spLocks/>
          </p:cNvSpPr>
          <p:nvPr/>
        </p:nvSpPr>
        <p:spPr>
          <a:xfrm>
            <a:off x="1138216" y="3685353"/>
            <a:ext cx="11005015" cy="21339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dirty="0" smtClean="0"/>
              <a:t>What did I want to </a:t>
            </a:r>
            <a:r>
              <a:rPr lang="en-AU" sz="6600" b="1" u="sng" dirty="0" smtClean="0"/>
              <a:t>DO</a:t>
            </a:r>
            <a:r>
              <a:rPr lang="en-AU" sz="6600" dirty="0" smtClean="0"/>
              <a:t> in the future?</a:t>
            </a:r>
            <a:endParaRPr kumimoji="0" lang="en-AU" sz="6600"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16358177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974093" y="541909"/>
            <a:ext cx="11005015"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dirty="0" smtClean="0"/>
              <a:t>What is your job?</a:t>
            </a:r>
            <a:endParaRPr kumimoji="0" lang="en-AU" sz="6600" i="0" u="none" strike="noStrike" cap="none" spc="0" normalizeH="0" baseline="0" dirty="0">
              <a:ln>
                <a:noFill/>
              </a:ln>
              <a:solidFill>
                <a:srgbClr val="000000"/>
              </a:solidFill>
              <a:effectLst/>
              <a:uFillTx/>
              <a:sym typeface="Helvetic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
        <p:nvSpPr>
          <p:cNvPr id="4" name="TextBox 3"/>
          <p:cNvSpPr txBox="1">
            <a:spLocks/>
          </p:cNvSpPr>
          <p:nvPr/>
        </p:nvSpPr>
        <p:spPr>
          <a:xfrm>
            <a:off x="974092" y="2262767"/>
            <a:ext cx="11005015"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dirty="0" smtClean="0"/>
              <a:t>Where do you live?</a:t>
            </a:r>
            <a:endParaRPr kumimoji="0" lang="en-AU" sz="6600" i="0" u="none" strike="noStrike" cap="none" spc="0" normalizeH="0" baseline="0" dirty="0">
              <a:ln>
                <a:noFill/>
              </a:ln>
              <a:solidFill>
                <a:srgbClr val="000000"/>
              </a:solidFill>
              <a:effectLst/>
              <a:uFillTx/>
              <a:sym typeface="Helvetica"/>
            </a:endParaRPr>
          </a:p>
        </p:txBody>
      </p:sp>
      <p:sp>
        <p:nvSpPr>
          <p:cNvPr id="5" name="TextBox 4"/>
          <p:cNvSpPr txBox="1">
            <a:spLocks/>
          </p:cNvSpPr>
          <p:nvPr/>
        </p:nvSpPr>
        <p:spPr>
          <a:xfrm>
            <a:off x="974091" y="3940152"/>
            <a:ext cx="11005015"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dirty="0" smtClean="0"/>
              <a:t>How do you get paid?</a:t>
            </a:r>
            <a:endParaRPr kumimoji="0" lang="en-AU" sz="6600"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42332485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1138217" y="2564141"/>
            <a:ext cx="11005015"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b="1" dirty="0" smtClean="0"/>
              <a:t>Do different things…</a:t>
            </a:r>
            <a:endParaRPr kumimoji="0" lang="en-AU" sz="6600" b="0" i="0" u="none" strike="noStrike" cap="none" spc="0" normalizeH="0" baseline="0" dirty="0">
              <a:ln>
                <a:noFill/>
              </a:ln>
              <a:solidFill>
                <a:srgbClr val="000000"/>
              </a:solidFill>
              <a:effectLst/>
              <a:uFillTx/>
              <a:sym typeface="Helvetic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Tree>
    <p:extLst>
      <p:ext uri="{BB962C8B-B14F-4D97-AF65-F5344CB8AC3E}">
        <p14:creationId xmlns:p14="http://schemas.microsoft.com/office/powerpoint/2010/main" val="657279373"/>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1138217" y="2564141"/>
            <a:ext cx="11005015"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b="1" dirty="0" smtClean="0"/>
              <a:t>in different places…</a:t>
            </a:r>
            <a:endParaRPr kumimoji="0" lang="en-AU" sz="6600" b="0" i="0" u="none" strike="noStrike" cap="none" spc="0" normalizeH="0" baseline="0" dirty="0">
              <a:ln>
                <a:noFill/>
              </a:ln>
              <a:solidFill>
                <a:srgbClr val="000000"/>
              </a:solidFill>
              <a:effectLst/>
              <a:uFillTx/>
              <a:sym typeface="Helvetic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Tree>
    <p:extLst>
      <p:ext uri="{BB962C8B-B14F-4D97-AF65-F5344CB8AC3E}">
        <p14:creationId xmlns:p14="http://schemas.microsoft.com/office/powerpoint/2010/main" val="135657724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1138217" y="2564141"/>
            <a:ext cx="11005015"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b="1" dirty="0" smtClean="0"/>
              <a:t>at different times…</a:t>
            </a:r>
            <a:endParaRPr kumimoji="0" lang="en-AU" sz="6600" b="0" i="0" u="none" strike="noStrike" cap="none" spc="0" normalizeH="0" baseline="0" dirty="0">
              <a:ln>
                <a:noFill/>
              </a:ln>
              <a:solidFill>
                <a:srgbClr val="000000"/>
              </a:solidFill>
              <a:effectLst/>
              <a:uFillTx/>
              <a:sym typeface="Helvetic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Tree>
    <p:extLst>
      <p:ext uri="{BB962C8B-B14F-4D97-AF65-F5344CB8AC3E}">
        <p14:creationId xmlns:p14="http://schemas.microsoft.com/office/powerpoint/2010/main" val="728784245"/>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1138217" y="2564141"/>
            <a:ext cx="11005015"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b="1" dirty="0" smtClean="0"/>
              <a:t>with different people…</a:t>
            </a:r>
            <a:endParaRPr kumimoji="0" lang="en-AU" sz="6600" b="0" i="0" u="none" strike="noStrike" cap="none" spc="0" normalizeH="0" baseline="0" dirty="0">
              <a:ln>
                <a:noFill/>
              </a:ln>
              <a:solidFill>
                <a:srgbClr val="000000"/>
              </a:solidFill>
              <a:effectLst/>
              <a:uFillTx/>
              <a:sym typeface="Helvetic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Tree>
    <p:extLst>
      <p:ext uri="{BB962C8B-B14F-4D97-AF65-F5344CB8AC3E}">
        <p14:creationId xmlns:p14="http://schemas.microsoft.com/office/powerpoint/2010/main" val="2665198526"/>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999892" y="3236972"/>
            <a:ext cx="11005015"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4800" b="1" dirty="0" smtClean="0">
                <a:solidFill>
                  <a:srgbClr val="FF0000"/>
                </a:solidFill>
                <a:effectLst>
                  <a:outerShdw blurRad="38100" dist="38100" dir="2700000" algn="tl">
                    <a:srgbClr val="000000">
                      <a:alpha val="43137"/>
                    </a:srgbClr>
                  </a:outerShdw>
                </a:effectLst>
              </a:rPr>
              <a:t>LOTS OF DIFFERENT PEOPLE!</a:t>
            </a:r>
          </a:p>
        </p:txBody>
      </p:sp>
      <p:pic>
        <p:nvPicPr>
          <p:cNvPr id="7" name="GPP_Logo_Lrg.jpg"/>
          <p:cNvPicPr/>
          <p:nvPr/>
        </p:nvPicPr>
        <p:blipFill>
          <a:blip r:embed="rId3">
            <a:extLst/>
          </a:blip>
          <a:stretch>
            <a:fillRect/>
          </a:stretch>
        </p:blipFill>
        <p:spPr>
          <a:xfrm>
            <a:off x="2748264" y="1414311"/>
            <a:ext cx="2717800" cy="1783557"/>
          </a:xfrm>
          <a:prstGeom prst="rect">
            <a:avLst/>
          </a:prstGeom>
          <a:ln w="12700">
            <a:miter lim="400000"/>
          </a:ln>
        </p:spPr>
      </p:pic>
      <p:pic>
        <p:nvPicPr>
          <p:cNvPr id="8" name="PolioPoints Logo-02 PP.tiff"/>
          <p:cNvPicPr/>
          <p:nvPr/>
        </p:nvPicPr>
        <p:blipFill>
          <a:blip r:embed="rId4">
            <a:extLst>
              <a:ext uri="{28A0092B-C50C-407E-A947-70E740481C1C}">
                <a14:useLocalDpi xmlns:a14="http://schemas.microsoft.com/office/drawing/2010/main" val="0"/>
              </a:ext>
            </a:extLst>
          </a:blip>
          <a:stretch>
            <a:fillRect/>
          </a:stretch>
        </p:blipFill>
        <p:spPr>
          <a:xfrm>
            <a:off x="5326468" y="119522"/>
            <a:ext cx="3270716" cy="1902612"/>
          </a:xfrm>
          <a:prstGeom prst="rect">
            <a:avLst/>
          </a:prstGeom>
          <a:ln w="12700">
            <a:miter lim="400000"/>
          </a:ln>
        </p:spPr>
      </p:pic>
      <p:pic>
        <p:nvPicPr>
          <p:cNvPr id="9" name="PolioPoints Logo-10 UNICEF.png"/>
          <p:cNvPicPr/>
          <p:nvPr/>
        </p:nvPicPr>
        <p:blipFill rotWithShape="1">
          <a:blip r:embed="rId5">
            <a:extLst/>
          </a:blip>
          <a:srcRect t="24816" b="29742"/>
          <a:stretch/>
        </p:blipFill>
        <p:spPr>
          <a:xfrm>
            <a:off x="3887363" y="5900890"/>
            <a:ext cx="3860801" cy="1315844"/>
          </a:xfrm>
          <a:prstGeom prst="rect">
            <a:avLst/>
          </a:prstGeom>
          <a:ln w="12700">
            <a:miter lim="400000"/>
          </a:ln>
        </p:spPr>
      </p:pic>
      <p:pic>
        <p:nvPicPr>
          <p:cNvPr id="11" name="Global Citizen logo.tiff"/>
          <p:cNvPicPr/>
          <p:nvPr/>
        </p:nvPicPr>
        <p:blipFill>
          <a:blip r:embed="rId6">
            <a:extLst/>
          </a:blip>
          <a:stretch>
            <a:fillRect/>
          </a:stretch>
        </p:blipFill>
        <p:spPr>
          <a:xfrm>
            <a:off x="6300502" y="4717788"/>
            <a:ext cx="2717800" cy="1244928"/>
          </a:xfrm>
          <a:prstGeom prst="rect">
            <a:avLst/>
          </a:prstGeom>
          <a:ln w="12700">
            <a:miter lim="400000"/>
          </a:ln>
        </p:spPr>
      </p:pic>
      <p:pic>
        <p:nvPicPr>
          <p:cNvPr id="13" name="lbl-logo-us-portrait-regular.jpg"/>
          <p:cNvPicPr/>
          <p:nvPr/>
        </p:nvPicPr>
        <p:blipFill>
          <a:blip r:embed="rId7">
            <a:extLst/>
          </a:blip>
          <a:srcRect l="4457" t="14285" r="6824" b="16806"/>
          <a:stretch>
            <a:fillRect/>
          </a:stretch>
        </p:blipFill>
        <p:spPr>
          <a:xfrm>
            <a:off x="11096857" y="2794766"/>
            <a:ext cx="1816100" cy="2082800"/>
          </a:xfrm>
          <a:prstGeom prst="rect">
            <a:avLst/>
          </a:prstGeom>
          <a:ln w="12700">
            <a:miter lim="400000"/>
          </a:ln>
        </p:spPr>
      </p:pic>
      <p:grpSp>
        <p:nvGrpSpPr>
          <p:cNvPr id="2" name="Group 1"/>
          <p:cNvGrpSpPr/>
          <p:nvPr/>
        </p:nvGrpSpPr>
        <p:grpSpPr>
          <a:xfrm rot="1286536">
            <a:off x="9705115" y="422309"/>
            <a:ext cx="2822515" cy="1616393"/>
            <a:chOff x="2997383" y="1504852"/>
            <a:chExt cx="2552466" cy="1447800"/>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0517" y="1603183"/>
              <a:ext cx="2209332" cy="1200045"/>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7383" y="1504852"/>
              <a:ext cx="1447800" cy="1447800"/>
            </a:xfrm>
            <a:prstGeom prst="rect">
              <a:avLst/>
            </a:prstGeom>
          </p:spPr>
        </p:pic>
      </p:gr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96881" y="4134454"/>
            <a:ext cx="2850132" cy="1495151"/>
          </a:xfrm>
          <a:prstGeom prst="rect">
            <a:avLst/>
          </a:prstGeom>
        </p:spPr>
      </p:pic>
      <p:pic>
        <p:nvPicPr>
          <p:cNvPr id="18" name="Picture 17"/>
          <p:cNvPicPr>
            <a:picLocks noChangeAspect="1"/>
          </p:cNvPicPr>
          <p:nvPr/>
        </p:nvPicPr>
        <p:blipFill rotWithShape="1">
          <a:blip r:embed="rId11">
            <a:extLst>
              <a:ext uri="{28A0092B-C50C-407E-A947-70E740481C1C}">
                <a14:useLocalDpi xmlns:a14="http://schemas.microsoft.com/office/drawing/2010/main" val="0"/>
              </a:ext>
            </a:extLst>
          </a:blip>
          <a:srcRect l="10374" t="26362" r="11413" b="20469"/>
          <a:stretch/>
        </p:blipFill>
        <p:spPr>
          <a:xfrm>
            <a:off x="148166" y="5765363"/>
            <a:ext cx="3037810" cy="1404275"/>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166" y="2736095"/>
            <a:ext cx="1855821" cy="1843009"/>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90643" y="2203054"/>
            <a:ext cx="3212795" cy="852997"/>
          </a:xfrm>
          <a:prstGeom prst="rect">
            <a:avLst/>
          </a:prstGeom>
        </p:spPr>
      </p:pic>
      <p:pic>
        <p:nvPicPr>
          <p:cNvPr id="10" name="droppedImage.pdf"/>
          <p:cNvPicPr/>
          <p:nvPr/>
        </p:nvPicPr>
        <p:blipFill>
          <a:blip r:embed="rId14">
            <a:extLst/>
          </a:blip>
          <a:stretch>
            <a:fillRect/>
          </a:stretch>
        </p:blipFill>
        <p:spPr>
          <a:xfrm>
            <a:off x="9111417" y="2306089"/>
            <a:ext cx="2742159" cy="853727"/>
          </a:xfrm>
          <a:prstGeom prst="rect">
            <a:avLst/>
          </a:prstGeom>
          <a:ln w="12700">
            <a:miter lim="400000"/>
          </a:ln>
        </p:spPr>
      </p:pic>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402626">
            <a:off x="-15093" y="986691"/>
            <a:ext cx="4446491" cy="693843"/>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14441" y="5511702"/>
            <a:ext cx="3896044" cy="1589321"/>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61775">
            <a:off x="9106132" y="4759667"/>
            <a:ext cx="3981450" cy="830132"/>
          </a:xfrm>
          <a:prstGeom prst="rect">
            <a:avLst/>
          </a:prstGeom>
        </p:spPr>
      </p:pic>
    </p:spTree>
    <p:extLst>
      <p:ext uri="{BB962C8B-B14F-4D97-AF65-F5344CB8AC3E}">
        <p14:creationId xmlns:p14="http://schemas.microsoft.com/office/powerpoint/2010/main" val="33560252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3950" y="3329305"/>
            <a:ext cx="1128514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AU" sz="3600" b="1" dirty="0">
                <a:solidFill>
                  <a:srgbClr val="000000"/>
                </a:solidFill>
              </a:rPr>
              <a:t>Online link to video: </a:t>
            </a:r>
            <a:r>
              <a:rPr lang="en-AU" sz="3600" b="1" dirty="0">
                <a:solidFill>
                  <a:srgbClr val="000000"/>
                </a:solidFill>
                <a:hlinkClick r:id="rId3"/>
              </a:rPr>
              <a:t>https://</a:t>
            </a:r>
            <a:r>
              <a:rPr lang="en-AU" sz="3600" b="1" dirty="0" smtClean="0">
                <a:solidFill>
                  <a:srgbClr val="000000"/>
                </a:solidFill>
                <a:hlinkClick r:id="rId3"/>
              </a:rPr>
              <a:t>vimeo.com/140567572</a:t>
            </a:r>
            <a:r>
              <a:rPr lang="en-AU" sz="3600" b="1" dirty="0" smtClean="0">
                <a:solidFill>
                  <a:srgbClr val="000000"/>
                </a:solidFill>
              </a:rPr>
              <a:t>  </a:t>
            </a:r>
            <a:endParaRPr kumimoji="0" lang="en-AU" sz="3600" b="1"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124967140"/>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999892" y="448102"/>
            <a:ext cx="11005015"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b="1" dirty="0" smtClean="0"/>
              <a:t>Some of my own…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339" y="2567540"/>
            <a:ext cx="7030731" cy="2868060"/>
          </a:xfrm>
          <a:prstGeom prst="rect">
            <a:avLst/>
          </a:prstGeom>
        </p:spPr>
      </p:pic>
      <p:pic>
        <p:nvPicPr>
          <p:cNvPr id="8" name="PolioPoints Logo-02 P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29" y="1792416"/>
            <a:ext cx="4435290" cy="2461249"/>
          </a:xfrm>
          <a:prstGeom prst="rect">
            <a:avLst/>
          </a:prstGeom>
          <a:ln w="12700">
            <a:miter lim="400000"/>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768" y="4479724"/>
            <a:ext cx="5000967" cy="2835476"/>
          </a:xfrm>
          <a:prstGeom prst="rect">
            <a:avLst/>
          </a:prstGeom>
        </p:spPr>
      </p:pic>
    </p:spTree>
    <p:extLst>
      <p:ext uri="{BB962C8B-B14F-4D97-AF65-F5344CB8AC3E}">
        <p14:creationId xmlns:p14="http://schemas.microsoft.com/office/powerpoint/2010/main" val="26539229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p:cNvSpPr>
          <p:nvPr/>
        </p:nvSpPr>
        <p:spPr>
          <a:xfrm>
            <a:off x="687271" y="45712"/>
            <a:ext cx="11630258" cy="60426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eaLnBrk="0" hangingPunct="0">
              <a:spcBef>
                <a:spcPts val="600"/>
              </a:spcBef>
              <a:spcAft>
                <a:spcPts val="600"/>
              </a:spcAft>
            </a:pPr>
            <a:r>
              <a:rPr lang="en-AU" sz="9600" b="1" dirty="0" smtClean="0">
                <a:effectLst>
                  <a:outerShdw blurRad="38100" dist="38100" dir="2700000" algn="tl">
                    <a:srgbClr val="000000">
                      <a:alpha val="43137"/>
                    </a:srgbClr>
                  </a:outerShdw>
                </a:effectLst>
              </a:rPr>
              <a:t>2 simple ways to be </a:t>
            </a:r>
          </a:p>
          <a:p>
            <a:pPr algn="l" rtl="0" eaLnBrk="0" hangingPunct="0">
              <a:spcBef>
                <a:spcPts val="600"/>
              </a:spcBef>
              <a:spcAft>
                <a:spcPts val="600"/>
              </a:spcAft>
            </a:pPr>
            <a:endParaRPr lang="en-AU" sz="800" b="1" u="sng" dirty="0" smtClean="0">
              <a:effectLst>
                <a:outerShdw blurRad="38100" dist="38100" dir="2700000" algn="tl">
                  <a:srgbClr val="000000">
                    <a:alpha val="43137"/>
                  </a:srgbClr>
                </a:outerShdw>
              </a:effectLst>
            </a:endParaRPr>
          </a:p>
          <a:p>
            <a:pPr algn="l" rtl="0" eaLnBrk="0" hangingPunct="0">
              <a:spcBef>
                <a:spcPts val="600"/>
              </a:spcBef>
              <a:spcAft>
                <a:spcPts val="600"/>
              </a:spcAft>
            </a:pPr>
            <a:r>
              <a:rPr lang="en-AU" sz="9600" b="1" u="sng" dirty="0" smtClean="0">
                <a:effectLst>
                  <a:outerShdw blurRad="38100" dist="38100" dir="2700000" algn="tl">
                    <a:srgbClr val="000000">
                      <a:alpha val="43137"/>
                    </a:srgbClr>
                  </a:outerShdw>
                </a:effectLst>
              </a:rPr>
              <a:t>active &amp; effective </a:t>
            </a:r>
          </a:p>
          <a:p>
            <a:pPr algn="l" rtl="0" eaLnBrk="0" hangingPunct="0">
              <a:spcBef>
                <a:spcPts val="600"/>
              </a:spcBef>
              <a:spcAft>
                <a:spcPts val="600"/>
              </a:spcAft>
            </a:pPr>
            <a:endParaRPr lang="en-AU" sz="3600" b="1" dirty="0" smtClean="0">
              <a:effectLst>
                <a:outerShdw blurRad="38100" dist="38100" dir="2700000" algn="tl">
                  <a:srgbClr val="000000">
                    <a:alpha val="43137"/>
                  </a:srgbClr>
                </a:outerShdw>
              </a:effectLst>
            </a:endParaRPr>
          </a:p>
          <a:p>
            <a:pPr algn="l" rtl="0" eaLnBrk="0" hangingPunct="0">
              <a:spcBef>
                <a:spcPts val="600"/>
              </a:spcBef>
              <a:spcAft>
                <a:spcPts val="600"/>
              </a:spcAft>
            </a:pPr>
            <a:r>
              <a:rPr lang="en-AU" sz="9600" b="1" dirty="0" smtClean="0">
                <a:effectLst>
                  <a:outerShdw blurRad="38100" dist="38100" dir="2700000" algn="tl">
                    <a:srgbClr val="000000">
                      <a:alpha val="43137"/>
                    </a:srgbClr>
                  </a:outerShdw>
                </a:effectLst>
              </a:rPr>
              <a:t>Global Citizens…</a:t>
            </a:r>
            <a:endParaRPr kumimoji="0" lang="en-AU" sz="9600" b="0" i="0" u="none" strike="noStrike" cap="none" spc="0" normalizeH="0" baseline="0" dirty="0">
              <a:ln>
                <a:noFill/>
              </a:ln>
              <a:solidFill>
                <a:srgbClr val="000000"/>
              </a:solidFill>
              <a:effectLst>
                <a:outerShdw blurRad="38100" dist="38100" dir="2700000" algn="tl">
                  <a:srgbClr val="000000">
                    <a:alpha val="43137"/>
                  </a:srgbClr>
                </a:outerShdw>
              </a:effectLst>
              <a:uFillTx/>
              <a:sym typeface="Helvetic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891" y="5813316"/>
            <a:ext cx="3109741" cy="1268563"/>
          </a:xfrm>
          <a:prstGeom prst="rect">
            <a:avLst/>
          </a:prstGeom>
        </p:spPr>
      </p:pic>
    </p:spTree>
    <p:extLst>
      <p:ext uri="{BB962C8B-B14F-4D97-AF65-F5344CB8AC3E}">
        <p14:creationId xmlns:p14="http://schemas.microsoft.com/office/powerpoint/2010/main" val="298414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1069054" y="373195"/>
            <a:ext cx="11005015"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9600" b="1" dirty="0" smtClean="0">
                <a:effectLst>
                  <a:outerShdw blurRad="38100" dist="38100" dir="2700000" algn="tl">
                    <a:srgbClr val="000000">
                      <a:alpha val="43137"/>
                    </a:srgbClr>
                  </a:outerShdw>
                </a:effectLst>
              </a:rPr>
              <a:t>Good people</a:t>
            </a:r>
            <a:endParaRPr kumimoji="0" lang="en-AU" sz="9600" b="0" i="0" u="none" strike="noStrike" cap="none" spc="0" normalizeH="0" baseline="0" dirty="0">
              <a:ln>
                <a:noFill/>
              </a:ln>
              <a:solidFill>
                <a:srgbClr val="000000"/>
              </a:solidFill>
              <a:effectLst>
                <a:outerShdw blurRad="38100" dist="38100" dir="2700000" algn="tl">
                  <a:srgbClr val="000000">
                    <a:alpha val="43137"/>
                  </a:srgbClr>
                </a:outerShdw>
              </a:effectLst>
              <a:uFillTx/>
              <a:sym typeface="Helvetic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891" y="5641866"/>
            <a:ext cx="3109741" cy="1268563"/>
          </a:xfrm>
          <a:prstGeom prst="rect">
            <a:avLst/>
          </a:prstGeom>
        </p:spPr>
      </p:pic>
      <p:sp>
        <p:nvSpPr>
          <p:cNvPr id="4" name="TextBox 3"/>
          <p:cNvSpPr txBox="1">
            <a:spLocks/>
          </p:cNvSpPr>
          <p:nvPr/>
        </p:nvSpPr>
        <p:spPr>
          <a:xfrm>
            <a:off x="1069054" y="2061892"/>
            <a:ext cx="11005015"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9600" b="1" dirty="0">
                <a:effectLst>
                  <a:outerShdw blurRad="38100" dist="38100" dir="2700000" algn="tl">
                    <a:srgbClr val="000000">
                      <a:alpha val="43137"/>
                    </a:srgbClr>
                  </a:outerShdw>
                </a:effectLst>
              </a:rPr>
              <a:t>w</a:t>
            </a:r>
            <a:r>
              <a:rPr lang="en-AU" sz="9600" b="1" dirty="0" smtClean="0">
                <a:effectLst>
                  <a:outerShdw blurRad="38100" dist="38100" dir="2700000" algn="tl">
                    <a:srgbClr val="000000">
                      <a:alpha val="43137"/>
                    </a:srgbClr>
                  </a:outerShdw>
                </a:effectLst>
              </a:rPr>
              <a:t>ith good ideas</a:t>
            </a:r>
            <a:endParaRPr kumimoji="0" lang="en-AU" sz="9600" b="0" i="0" u="none" strike="noStrike" cap="none" spc="0" normalizeH="0" baseline="0" dirty="0">
              <a:ln>
                <a:noFill/>
              </a:ln>
              <a:solidFill>
                <a:srgbClr val="000000"/>
              </a:solidFill>
              <a:effectLst>
                <a:outerShdw blurRad="38100" dist="38100" dir="2700000" algn="tl">
                  <a:srgbClr val="000000">
                    <a:alpha val="43137"/>
                  </a:srgbClr>
                </a:outerShdw>
              </a:effectLst>
              <a:uFillTx/>
              <a:sym typeface="Helvetica"/>
            </a:endParaRPr>
          </a:p>
        </p:txBody>
      </p:sp>
      <p:sp>
        <p:nvSpPr>
          <p:cNvPr id="7" name="TextBox 6"/>
          <p:cNvSpPr txBox="1">
            <a:spLocks/>
          </p:cNvSpPr>
          <p:nvPr/>
        </p:nvSpPr>
        <p:spPr>
          <a:xfrm>
            <a:off x="899896" y="3750589"/>
            <a:ext cx="11205008"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9600" b="1" dirty="0" smtClean="0">
                <a:effectLst>
                  <a:outerShdw blurRad="38100" dist="38100" dir="2700000" algn="tl">
                    <a:srgbClr val="000000">
                      <a:alpha val="43137"/>
                    </a:srgbClr>
                  </a:outerShdw>
                </a:effectLst>
              </a:rPr>
              <a:t>doing good things!</a:t>
            </a:r>
            <a:endParaRPr kumimoji="0" lang="en-AU" sz="9600" b="0" i="0" u="none" strike="noStrike" cap="none" spc="0" normalizeH="0" baseline="0" dirty="0">
              <a:ln>
                <a:noFill/>
              </a:ln>
              <a:solidFill>
                <a:srgbClr val="000000"/>
              </a:solidFill>
              <a:effectLst>
                <a:outerShdw blurRad="38100" dist="38100" dir="2700000" algn="tl">
                  <a:srgbClr val="000000">
                    <a:alpha val="43137"/>
                  </a:srgbClr>
                </a:outerShdw>
              </a:effectLst>
              <a:uFillTx/>
              <a:sym typeface="Helvetica"/>
            </a:endParaRPr>
          </a:p>
        </p:txBody>
      </p:sp>
      <p:sp>
        <p:nvSpPr>
          <p:cNvPr id="8" name="TextBox 7"/>
          <p:cNvSpPr txBox="1">
            <a:spLocks/>
          </p:cNvSpPr>
          <p:nvPr/>
        </p:nvSpPr>
        <p:spPr>
          <a:xfrm>
            <a:off x="0" y="50030"/>
            <a:ext cx="2366785" cy="22262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13800" b="1" dirty="0" smtClean="0">
                <a:effectLst>
                  <a:outerShdw blurRad="38100" dist="38100" dir="2700000" algn="tl">
                    <a:srgbClr val="000000">
                      <a:alpha val="43137"/>
                    </a:srgbClr>
                  </a:outerShdw>
                </a:effectLst>
              </a:rPr>
              <a:t>1.</a:t>
            </a:r>
            <a:endParaRPr kumimoji="0" lang="en-AU" sz="13800" b="0" i="0" u="none" strike="noStrike" cap="none" spc="0" normalizeH="0" baseline="0" dirty="0">
              <a:ln>
                <a:noFill/>
              </a:ln>
              <a:solidFill>
                <a:srgbClr val="000000"/>
              </a:solidFill>
              <a:effectLst>
                <a:outerShdw blurRad="38100" dist="38100" dir="2700000" algn="tl">
                  <a:srgbClr val="000000">
                    <a:alpha val="43137"/>
                  </a:srgbClr>
                </a:outerShdw>
              </a:effectLst>
              <a:uFillTx/>
              <a:sym typeface="Helvetica"/>
            </a:endParaRPr>
          </a:p>
        </p:txBody>
      </p:sp>
    </p:spTree>
    <p:extLst>
      <p:ext uri="{BB962C8B-B14F-4D97-AF65-F5344CB8AC3E}">
        <p14:creationId xmlns:p14="http://schemas.microsoft.com/office/powerpoint/2010/main" val="4064582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travhost.files.wordpress.com/2014/07/sydney-harbour-bridge-australia.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3" t="1595" r="1101" b="23404"/>
          <a:stretch/>
        </p:blipFill>
        <p:spPr bwMode="auto">
          <a:xfrm>
            <a:off x="0" y="-157172"/>
            <a:ext cx="13004800" cy="74723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a:spLocks/>
          </p:cNvSpPr>
          <p:nvPr/>
        </p:nvSpPr>
        <p:spPr>
          <a:xfrm>
            <a:off x="0" y="50030"/>
            <a:ext cx="2366785" cy="22262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13800" b="1" dirty="0" smtClean="0">
                <a:effectLst>
                  <a:outerShdw blurRad="38100" dist="38100" dir="2700000" algn="tl">
                    <a:srgbClr val="000000">
                      <a:alpha val="43137"/>
                    </a:srgbClr>
                  </a:outerShdw>
                </a:effectLst>
              </a:rPr>
              <a:t>2.</a:t>
            </a:r>
            <a:endParaRPr kumimoji="0" lang="en-AU" sz="13800" b="0" i="0" u="none" strike="noStrike" cap="none" spc="0" normalizeH="0" baseline="0" dirty="0">
              <a:ln>
                <a:noFill/>
              </a:ln>
              <a:solidFill>
                <a:srgbClr val="000000"/>
              </a:solidFill>
              <a:effectLst>
                <a:outerShdw blurRad="38100" dist="38100" dir="2700000" algn="tl">
                  <a:srgbClr val="000000">
                    <a:alpha val="43137"/>
                  </a:srgbClr>
                </a:outerShdw>
              </a:effectLst>
              <a:uFillTx/>
              <a:sym typeface="Helvetica"/>
            </a:endParaRPr>
          </a:p>
        </p:txBody>
      </p:sp>
    </p:spTree>
    <p:extLst>
      <p:ext uri="{BB962C8B-B14F-4D97-AF65-F5344CB8AC3E}">
        <p14:creationId xmlns:p14="http://schemas.microsoft.com/office/powerpoint/2010/main" val="37712123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a:spLocks/>
          </p:cNvSpPr>
          <p:nvPr/>
        </p:nvSpPr>
        <p:spPr>
          <a:xfrm>
            <a:off x="930730" y="1059182"/>
            <a:ext cx="11143340" cy="45345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9600" b="1" dirty="0" smtClean="0">
                <a:effectLst>
                  <a:outerShdw blurRad="38100" dist="38100" dir="2700000" algn="tl">
                    <a:srgbClr val="000000">
                      <a:alpha val="43137"/>
                    </a:srgbClr>
                  </a:outerShdw>
                </a:effectLst>
              </a:rPr>
              <a:t>I want to be the best global citizen I can possibly be…</a:t>
            </a:r>
            <a:endParaRPr kumimoji="0" lang="en-AU" sz="9600" b="0" i="0" u="none" strike="noStrike" cap="none" spc="0" normalizeH="0" baseline="0" dirty="0">
              <a:ln>
                <a:noFill/>
              </a:ln>
              <a:solidFill>
                <a:srgbClr val="000000"/>
              </a:solidFill>
              <a:effectLst>
                <a:outerShdw blurRad="38100" dist="38100" dir="2700000" algn="tl">
                  <a:srgbClr val="000000">
                    <a:alpha val="43137"/>
                  </a:srgbClr>
                </a:outerShdw>
              </a:effectLst>
              <a:uFillTx/>
              <a:sym typeface="Helvetic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891" y="5641866"/>
            <a:ext cx="3109741" cy="1268563"/>
          </a:xfrm>
          <a:prstGeom prst="rect">
            <a:avLst/>
          </a:prstGeom>
        </p:spPr>
      </p:pic>
    </p:spTree>
    <p:extLst>
      <p:ext uri="{BB962C8B-B14F-4D97-AF65-F5344CB8AC3E}">
        <p14:creationId xmlns:p14="http://schemas.microsoft.com/office/powerpoint/2010/main" val="3035204096"/>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a:spLocks/>
          </p:cNvSpPr>
          <p:nvPr/>
        </p:nvSpPr>
        <p:spPr>
          <a:xfrm>
            <a:off x="999893" y="558941"/>
            <a:ext cx="11005015" cy="50270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8000" b="1" dirty="0" smtClean="0">
                <a:effectLst>
                  <a:outerShdw blurRad="38100" dist="38100" dir="2700000" algn="tl">
                    <a:srgbClr val="000000">
                      <a:alpha val="43137"/>
                    </a:srgbClr>
                  </a:outerShdw>
                </a:effectLst>
              </a:rPr>
              <a:t>To see the end of extreme poverty for everyone, everywhere and forever!</a:t>
            </a:r>
            <a:endParaRPr kumimoji="0" lang="en-AU" sz="8000" b="0" i="0" u="none" strike="noStrike" cap="none" spc="0" normalizeH="0" baseline="0" dirty="0">
              <a:ln>
                <a:noFill/>
              </a:ln>
              <a:solidFill>
                <a:srgbClr val="000000"/>
              </a:solidFill>
              <a:effectLst>
                <a:outerShdw blurRad="38100" dist="38100" dir="2700000" algn="tl">
                  <a:srgbClr val="000000">
                    <a:alpha val="43137"/>
                  </a:srgbClr>
                </a:outerShdw>
              </a:effectLst>
              <a:uFillTx/>
              <a:sym typeface="Helvetic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891" y="5641866"/>
            <a:ext cx="3109741" cy="1268563"/>
          </a:xfrm>
          <a:prstGeom prst="rect">
            <a:avLst/>
          </a:prstGeom>
        </p:spPr>
      </p:pic>
    </p:spTree>
    <p:extLst>
      <p:ext uri="{BB962C8B-B14F-4D97-AF65-F5344CB8AC3E}">
        <p14:creationId xmlns:p14="http://schemas.microsoft.com/office/powerpoint/2010/main" val="3193606521"/>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a:spLocks/>
          </p:cNvSpPr>
          <p:nvPr/>
        </p:nvSpPr>
        <p:spPr>
          <a:xfrm>
            <a:off x="999894" y="558942"/>
            <a:ext cx="11005015" cy="50270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8000" b="1" dirty="0">
                <a:effectLst>
                  <a:outerShdw blurRad="38100" dist="38100" dir="2700000" algn="tl">
                    <a:srgbClr val="000000">
                      <a:alpha val="43137"/>
                    </a:srgbClr>
                  </a:outerShdw>
                </a:effectLst>
              </a:rPr>
              <a:t>and ensure environmental sustainability of the planet for the future!</a:t>
            </a:r>
            <a:endParaRPr lang="en-AU" sz="8000" dirty="0">
              <a:solidFill>
                <a:srgbClr val="000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3891" y="5641867"/>
            <a:ext cx="3109741" cy="1268563"/>
          </a:xfrm>
          <a:prstGeom prst="rect">
            <a:avLst/>
          </a:prstGeom>
        </p:spPr>
      </p:pic>
    </p:spTree>
    <p:extLst>
      <p:ext uri="{BB962C8B-B14F-4D97-AF65-F5344CB8AC3E}">
        <p14:creationId xmlns:p14="http://schemas.microsoft.com/office/powerpoint/2010/main" val="1608644946"/>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0681300" y="6661574"/>
            <a:ext cx="312068" cy="304800"/>
          </a:xfrm>
          <a:prstGeom prst="rect">
            <a:avLst/>
          </a:prstGeom>
          <a:extLst>
            <a:ext uri="{C572A759-6A51-4108-AA02-DFA0A04FC94B}">
              <ma14:wrappingTextBoxFlag xmlns="" xmlns:ma14="http://schemas.microsoft.com/office/mac/drawingml/2011/main" val="1"/>
            </a:ext>
          </a:extLst>
        </p:spPr>
        <p:txBody>
          <a:bodyPr/>
          <a:lstStyle/>
          <a:p>
            <a:pPr lvl="0">
              <a:defRPr sz="1800">
                <a:uFillTx/>
              </a:defRPr>
            </a:pPr>
            <a:fld id="{86CB4B4D-7CA3-9044-876B-883B54F8677D}" type="slidenum">
              <a:rPr sz="1400">
                <a:uFill>
                  <a:solidFill/>
                </a:uFill>
              </a:rPr>
              <a:t>37</a:t>
            </a:fld>
            <a:endParaRPr sz="1400">
              <a:uFill>
                <a:solidFill/>
              </a:uFill>
            </a:endParaRPr>
          </a:p>
        </p:txBody>
      </p:sp>
      <p:pic>
        <p:nvPicPr>
          <p:cNvPr id="205" name="kaniere school.jpg"/>
          <p:cNvPicPr/>
          <p:nvPr/>
        </p:nvPicPr>
        <p:blipFill>
          <a:blip r:embed="rId3">
            <a:extLst/>
          </a:blip>
          <a:stretch>
            <a:fillRect/>
          </a:stretch>
        </p:blipFill>
        <p:spPr>
          <a:xfrm>
            <a:off x="-476674" y="-1716194"/>
            <a:ext cx="13766801" cy="9209237"/>
          </a:xfrm>
          <a:prstGeom prst="rect">
            <a:avLst/>
          </a:prstGeom>
          <a:ln w="12700">
            <a:miter lim="400000"/>
          </a:ln>
        </p:spPr>
      </p:pic>
    </p:spTree>
  </p:cSld>
  <p:clrMapOvr>
    <a:masterClrMapping/>
  </p:clrMapOvr>
  <p:transition spd="med">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Nanyang school 800 girls.jpg"/>
          <p:cNvPicPr/>
          <p:nvPr/>
        </p:nvPicPr>
        <p:blipFill>
          <a:blip r:embed="rId3">
            <a:extLst/>
          </a:blip>
          <a:stretch>
            <a:fillRect/>
          </a:stretch>
        </p:blipFill>
        <p:spPr>
          <a:xfrm>
            <a:off x="0" y="-1219200"/>
            <a:ext cx="13004800" cy="9753600"/>
          </a:xfrm>
          <a:prstGeom prst="rect">
            <a:avLst/>
          </a:prstGeom>
          <a:ln>
            <a:round/>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4294967295"/>
          </p:nvPr>
        </p:nvSpPr>
        <p:spPr>
          <a:xfrm>
            <a:off x="10681300" y="6661574"/>
            <a:ext cx="312068" cy="304800"/>
          </a:xfrm>
          <a:prstGeom prst="rect">
            <a:avLst/>
          </a:prstGeom>
          <a:extLst>
            <a:ext uri="{C572A759-6A51-4108-AA02-DFA0A04FC94B}">
              <ma14:wrappingTextBoxFlag xmlns:ma14="http://schemas.microsoft.com/office/mac/drawingml/2011/main" xmlns="" val="1"/>
            </a:ext>
          </a:extLst>
        </p:spPr>
        <p:txBody>
          <a:bodyPr/>
          <a:lstStyle/>
          <a:p>
            <a:pPr lvl="0">
              <a:defRPr sz="1800">
                <a:uFillTx/>
              </a:defRPr>
            </a:pPr>
            <a:fld id="{86CB4B4D-7CA3-9044-876B-883B54F8677D}" type="slidenum">
              <a:rPr sz="1400">
                <a:uFill>
                  <a:solidFill/>
                </a:uFill>
              </a:rPr>
              <a:t>39</a:t>
            </a:fld>
            <a:endParaRPr sz="1400">
              <a:uFill>
                <a:solidFill/>
              </a:uFill>
            </a:endParaRPr>
          </a:p>
        </p:txBody>
      </p:sp>
      <p:pic>
        <p:nvPicPr>
          <p:cNvPr id="205" name="kaniere schoo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0581"/>
            <a:ext cx="13004800" cy="6594039"/>
          </a:xfrm>
          <a:prstGeom prst="rect">
            <a:avLst/>
          </a:prstGeom>
          <a:ln w="12700">
            <a:miter lim="400000"/>
          </a:ln>
        </p:spPr>
      </p:pic>
    </p:spTree>
    <p:extLst>
      <p:ext uri="{BB962C8B-B14F-4D97-AF65-F5344CB8AC3E}">
        <p14:creationId xmlns:p14="http://schemas.microsoft.com/office/powerpoint/2010/main" val="1915841420"/>
      </p:ext>
    </p:extLst>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1" y="369277"/>
            <a:ext cx="12974578" cy="6576646"/>
          </a:xfrm>
          <a:prstGeom prst="rect">
            <a:avLst/>
          </a:prstGeom>
        </p:spPr>
      </p:pic>
    </p:spTree>
    <p:extLst>
      <p:ext uri="{BB962C8B-B14F-4D97-AF65-F5344CB8AC3E}">
        <p14:creationId xmlns:p14="http://schemas.microsoft.com/office/powerpoint/2010/main" val="4029433255"/>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15485" y="3118991"/>
            <a:ext cx="9773829" cy="1077218"/>
          </a:xfrm>
          <a:prstGeom prst="rect">
            <a:avLst/>
          </a:prstGeom>
        </p:spPr>
        <p:txBody>
          <a:bodyPr wrap="none">
            <a:spAutoFit/>
          </a:bodyPr>
          <a:lstStyle/>
          <a:p>
            <a:pPr algn="ctr"/>
            <a:r>
              <a:rPr lang="en-AU" sz="3200" b="1" dirty="0" smtClean="0">
                <a:solidFill>
                  <a:schemeClr val="tx1"/>
                </a:solidFill>
              </a:rPr>
              <a:t>One Minute Junior Videos from UNICEF </a:t>
            </a:r>
            <a:endParaRPr lang="en-AU" sz="3200" b="1" dirty="0" smtClean="0">
              <a:solidFill>
                <a:schemeClr val="tx1"/>
              </a:solidFill>
              <a:hlinkClick r:id="rId3"/>
            </a:endParaRPr>
          </a:p>
          <a:p>
            <a:pPr algn="ctr"/>
            <a:r>
              <a:rPr lang="en-AU" sz="3200" dirty="0" smtClean="0">
                <a:hlinkClick r:id="rId3"/>
              </a:rPr>
              <a:t>https</a:t>
            </a:r>
            <a:r>
              <a:rPr lang="en-AU" sz="3200" dirty="0">
                <a:hlinkClick r:id="rId3"/>
              </a:rPr>
              <a:t>://</a:t>
            </a:r>
            <a:r>
              <a:rPr lang="en-AU" sz="3200" dirty="0" smtClean="0">
                <a:hlinkClick r:id="rId3"/>
              </a:rPr>
              <a:t>www.youtube.com/user/UNICEFoneminutesjr</a:t>
            </a:r>
            <a:r>
              <a:rPr lang="en-AU" sz="3200" dirty="0" smtClean="0"/>
              <a:t> </a:t>
            </a:r>
            <a:endParaRPr lang="en-AU" sz="3200" dirty="0"/>
          </a:p>
        </p:txBody>
      </p:sp>
    </p:spTree>
    <p:extLst>
      <p:ext uri="{BB962C8B-B14F-4D97-AF65-F5344CB8AC3E}">
        <p14:creationId xmlns:p14="http://schemas.microsoft.com/office/powerpoint/2010/main" val="3054591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393373" cy="7315200"/>
          </a:xfrm>
          <a:prstGeom prst="rect">
            <a:avLst/>
          </a:prstGeom>
        </p:spPr>
      </p:pic>
    </p:spTree>
    <p:extLst>
      <p:ext uri="{BB962C8B-B14F-4D97-AF65-F5344CB8AC3E}">
        <p14:creationId xmlns:p14="http://schemas.microsoft.com/office/powerpoint/2010/main" val="11739277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Global Citizen.jpg"/>
          <p:cNvPicPr>
            <a:picLocks noChangeAspect="1"/>
          </p:cNvPicPr>
          <p:nvPr/>
        </p:nvPicPr>
        <p:blipFill rotWithShape="1">
          <a:blip r:embed="rId3" cstate="print">
            <a:extLst>
              <a:ext uri="{28A0092B-C50C-407E-A947-70E740481C1C}">
                <a14:useLocalDpi xmlns:a14="http://schemas.microsoft.com/office/drawing/2010/main" val="0"/>
              </a:ext>
            </a:extLst>
          </a:blip>
          <a:srcRect t="7293" b="7514"/>
          <a:stretch/>
        </p:blipFill>
        <p:spPr>
          <a:xfrm>
            <a:off x="0" y="-1"/>
            <a:ext cx="13004800" cy="7372351"/>
          </a:xfrm>
          <a:prstGeom prst="rect">
            <a:avLst/>
          </a:prstGeom>
          <a:ln>
            <a:round/>
          </a:ln>
        </p:spPr>
      </p:pic>
    </p:spTree>
    <p:extLst>
      <p:ext uri="{BB962C8B-B14F-4D97-AF65-F5344CB8AC3E}">
        <p14:creationId xmlns:p14="http://schemas.microsoft.com/office/powerpoint/2010/main" val="3503094105"/>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432" t="42762" r="17107" b="38910"/>
          <a:stretch/>
        </p:blipFill>
        <p:spPr>
          <a:xfrm>
            <a:off x="424985" y="969557"/>
            <a:ext cx="8497229" cy="1338148"/>
          </a:xfrm>
          <a:prstGeom prst="rect">
            <a:avLst/>
          </a:prstGeom>
        </p:spPr>
      </p:pic>
      <p:sp>
        <p:nvSpPr>
          <p:cNvPr id="3" name="TextBox 2"/>
          <p:cNvSpPr txBox="1"/>
          <p:nvPr/>
        </p:nvSpPr>
        <p:spPr>
          <a:xfrm>
            <a:off x="424985" y="2815203"/>
            <a:ext cx="12365937"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chorCtr="0">
            <a:no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AU" sz="6000" b="1" i="0" u="none" strike="noStrike" cap="none" spc="0" normalizeH="0" baseline="0" dirty="0" smtClean="0">
                <a:ln>
                  <a:noFill/>
                </a:ln>
                <a:solidFill>
                  <a:srgbClr val="000000"/>
                </a:solidFill>
                <a:effectLst/>
                <a:uFillTx/>
                <a:latin typeface="Helvetica"/>
                <a:ea typeface="Helvetica"/>
                <a:cs typeface="Helvetica"/>
                <a:sym typeface="Helvetica"/>
              </a:rPr>
              <a:t>Is </a:t>
            </a:r>
            <a:r>
              <a:rPr kumimoji="0" lang="en-AU" sz="6000" b="1" i="0" u="sng" strike="noStrike" cap="none" spc="0" normalizeH="0" baseline="0" dirty="0" smtClean="0">
                <a:ln>
                  <a:noFill/>
                </a:ln>
                <a:solidFill>
                  <a:srgbClr val="000000"/>
                </a:solidFill>
                <a:effectLst/>
                <a:uFillTx/>
                <a:latin typeface="Helvetica"/>
                <a:ea typeface="Helvetica"/>
                <a:cs typeface="Helvetica"/>
                <a:sym typeface="Helvetica"/>
              </a:rPr>
              <a:t>knowing</a:t>
            </a:r>
            <a:r>
              <a:rPr kumimoji="0" lang="en-AU" sz="6000" b="1" i="0" u="none" strike="noStrike" cap="none" spc="0" normalizeH="0" baseline="0" dirty="0" smtClean="0">
                <a:ln>
                  <a:noFill/>
                </a:ln>
                <a:solidFill>
                  <a:srgbClr val="000000"/>
                </a:solidFill>
                <a:effectLst/>
                <a:uFillTx/>
                <a:latin typeface="Helvetica"/>
                <a:ea typeface="Helvetica"/>
                <a:cs typeface="Helvetica"/>
                <a:sym typeface="Helvetica"/>
              </a:rPr>
              <a:t> my choices, decisions and actions have an</a:t>
            </a:r>
            <a:r>
              <a:rPr kumimoji="0" lang="en-AU" sz="6000" b="1" i="0" u="none" strike="noStrike" cap="none" spc="0" normalizeH="0" dirty="0" smtClean="0">
                <a:ln>
                  <a:noFill/>
                </a:ln>
                <a:solidFill>
                  <a:srgbClr val="000000"/>
                </a:solidFill>
                <a:effectLst/>
                <a:uFillTx/>
                <a:latin typeface="Helvetica"/>
                <a:ea typeface="Helvetica"/>
                <a:cs typeface="Helvetica"/>
                <a:sym typeface="Helvetica"/>
              </a:rPr>
              <a:t> </a:t>
            </a:r>
            <a:r>
              <a:rPr kumimoji="0" lang="en-AU" sz="6000" b="1" i="0" u="sng" strike="noStrike" cap="none" spc="0" normalizeH="0" baseline="0" dirty="0" smtClean="0">
                <a:ln>
                  <a:noFill/>
                </a:ln>
                <a:solidFill>
                  <a:srgbClr val="000000"/>
                </a:solidFill>
                <a:effectLst/>
                <a:uFillTx/>
                <a:latin typeface="Helvetica"/>
                <a:ea typeface="Helvetica"/>
                <a:cs typeface="Helvetica"/>
                <a:sym typeface="Helvetica"/>
              </a:rPr>
              <a:t>impact</a:t>
            </a:r>
            <a:r>
              <a:rPr kumimoji="0" lang="en-AU" sz="6000" b="1" i="0" u="none" strike="noStrike" cap="none" spc="0" normalizeH="0" baseline="0" dirty="0" smtClean="0">
                <a:ln>
                  <a:noFill/>
                </a:ln>
                <a:solidFill>
                  <a:srgbClr val="000000"/>
                </a:solidFill>
                <a:effectLst/>
                <a:uFillTx/>
                <a:latin typeface="Helvetica"/>
                <a:ea typeface="Helvetica"/>
                <a:cs typeface="Helvetica"/>
                <a:sym typeface="Helvetica"/>
              </a:rPr>
              <a:t> on </a:t>
            </a:r>
          </a:p>
          <a:p>
            <a:pPr marL="0" marR="0" indent="0" algn="l" defTabSz="457200" rtl="0" fontAlgn="auto" latinLnBrk="1" hangingPunct="0">
              <a:lnSpc>
                <a:spcPct val="100000"/>
              </a:lnSpc>
              <a:spcBef>
                <a:spcPts val="0"/>
              </a:spcBef>
              <a:spcAft>
                <a:spcPts val="0"/>
              </a:spcAft>
              <a:buClrTx/>
              <a:buSzTx/>
              <a:buFontTx/>
              <a:buNone/>
              <a:tabLst/>
            </a:pPr>
            <a:r>
              <a:rPr kumimoji="0" lang="en-AU" sz="6000" b="1" i="0" u="none" strike="noStrike" cap="none" spc="0" normalizeH="0" baseline="0" dirty="0" smtClean="0">
                <a:ln>
                  <a:noFill/>
                </a:ln>
                <a:solidFill>
                  <a:srgbClr val="000000"/>
                </a:solidFill>
                <a:effectLst/>
                <a:uFillTx/>
                <a:latin typeface="Helvetica"/>
                <a:ea typeface="Helvetica"/>
                <a:cs typeface="Helvetica"/>
                <a:sym typeface="Helvetica"/>
              </a:rPr>
              <a:t>people and the planet…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Tree>
    <p:extLst>
      <p:ext uri="{BB962C8B-B14F-4D97-AF65-F5344CB8AC3E}">
        <p14:creationId xmlns:p14="http://schemas.microsoft.com/office/powerpoint/2010/main" val="27261533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432" t="42762" r="17107" b="38910"/>
          <a:stretch/>
        </p:blipFill>
        <p:spPr>
          <a:xfrm>
            <a:off x="424985" y="969557"/>
            <a:ext cx="8497229" cy="1338148"/>
          </a:xfrm>
          <a:prstGeom prst="rect">
            <a:avLst/>
          </a:prstGeom>
        </p:spPr>
      </p:pic>
      <p:sp>
        <p:nvSpPr>
          <p:cNvPr id="3" name="TextBox 2"/>
          <p:cNvSpPr txBox="1"/>
          <p:nvPr/>
        </p:nvSpPr>
        <p:spPr>
          <a:xfrm>
            <a:off x="424985" y="2815203"/>
            <a:ext cx="12365937"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chorCtr="0">
            <a:no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AU" sz="6000" b="1" i="0" u="none" strike="noStrike" cap="none" spc="0" normalizeH="0" baseline="0" dirty="0" smtClean="0">
                <a:ln>
                  <a:noFill/>
                </a:ln>
                <a:solidFill>
                  <a:srgbClr val="000000"/>
                </a:solidFill>
                <a:effectLst/>
                <a:uFillTx/>
                <a:latin typeface="Helvetica"/>
                <a:ea typeface="Helvetica"/>
                <a:cs typeface="Helvetica"/>
                <a:sym typeface="Helvetica"/>
              </a:rPr>
              <a:t>Is knowing </a:t>
            </a:r>
            <a:r>
              <a:rPr kumimoji="0" lang="en-AU" sz="6000" b="1" i="0" u="sng" strike="noStrike" cap="none" spc="0" normalizeH="0" baseline="0" dirty="0" smtClean="0">
                <a:ln>
                  <a:noFill/>
                </a:ln>
                <a:solidFill>
                  <a:srgbClr val="000000"/>
                </a:solidFill>
                <a:effectLst/>
                <a:uFillTx/>
                <a:latin typeface="Helvetica"/>
                <a:ea typeface="Helvetica"/>
                <a:cs typeface="Helvetica"/>
                <a:sym typeface="Helvetica"/>
              </a:rPr>
              <a:t>I’m connected</a:t>
            </a:r>
            <a:r>
              <a:rPr kumimoji="0" lang="en-AU" sz="6000" b="1" i="0" strike="noStrike" cap="none" spc="0" normalizeH="0" dirty="0" smtClean="0">
                <a:ln>
                  <a:noFill/>
                </a:ln>
                <a:solidFill>
                  <a:srgbClr val="000000"/>
                </a:solidFill>
                <a:effectLst/>
                <a:uFillTx/>
                <a:latin typeface="Helvetica"/>
                <a:ea typeface="Helvetica"/>
                <a:cs typeface="Helvetica"/>
                <a:sym typeface="Helvetica"/>
              </a:rPr>
              <a:t> to</a:t>
            </a:r>
            <a:endParaRPr kumimoji="0" lang="en-AU" sz="6000" b="1" i="0" u="none" strike="noStrike" cap="none" spc="0" normalizeH="0" baseline="0" dirty="0" smtClean="0">
              <a:ln>
                <a:noFill/>
              </a:ln>
              <a:solidFill>
                <a:srgbClr val="000000"/>
              </a:solidFill>
              <a:effectLst/>
              <a:uFillTx/>
              <a:latin typeface="Helvetica"/>
              <a:ea typeface="Helvetica"/>
              <a:cs typeface="Helvetica"/>
              <a:sym typeface="Helvetica"/>
            </a:endParaRPr>
          </a:p>
          <a:p>
            <a:pPr marL="0" marR="0" indent="0" algn="l" defTabSz="457200" rtl="0" fontAlgn="auto" latinLnBrk="1" hangingPunct="0">
              <a:lnSpc>
                <a:spcPct val="100000"/>
              </a:lnSpc>
              <a:spcBef>
                <a:spcPts val="0"/>
              </a:spcBef>
              <a:spcAft>
                <a:spcPts val="0"/>
              </a:spcAft>
              <a:buClrTx/>
              <a:buSzTx/>
              <a:buFontTx/>
              <a:buNone/>
              <a:tabLst/>
            </a:pPr>
            <a:r>
              <a:rPr kumimoji="0" lang="en-AU" sz="6000" b="1" i="0" u="none" strike="noStrike" cap="none" spc="0" normalizeH="0" baseline="0" dirty="0" smtClean="0">
                <a:ln>
                  <a:noFill/>
                </a:ln>
                <a:solidFill>
                  <a:srgbClr val="000000"/>
                </a:solidFill>
                <a:effectLst/>
                <a:uFillTx/>
                <a:latin typeface="Helvetica"/>
                <a:ea typeface="Helvetica"/>
                <a:cs typeface="Helvetica"/>
                <a:sym typeface="Helvetica"/>
              </a:rPr>
              <a:t>people and the planet…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Tree>
    <p:extLst>
      <p:ext uri="{BB962C8B-B14F-4D97-AF65-F5344CB8AC3E}">
        <p14:creationId xmlns:p14="http://schemas.microsoft.com/office/powerpoint/2010/main" val="3474300139"/>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753600" cy="73152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9407" r="13700"/>
          <a:stretch/>
        </p:blipFill>
        <p:spPr>
          <a:xfrm>
            <a:off x="6480313" y="0"/>
            <a:ext cx="6524487" cy="7315200"/>
          </a:xfrm>
          <a:prstGeom prst="rect">
            <a:avLst/>
          </a:prstGeom>
        </p:spPr>
      </p:pic>
    </p:spTree>
    <p:extLst>
      <p:ext uri="{BB962C8B-B14F-4D97-AF65-F5344CB8AC3E}">
        <p14:creationId xmlns:p14="http://schemas.microsoft.com/office/powerpoint/2010/main" val="929918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8" name="165_1588.jpg"/>
          <p:cNvPicPr/>
          <p:nvPr/>
        </p:nvPicPr>
        <p:blipFill>
          <a:blip r:embed="rId3">
            <a:extLst/>
          </a:blip>
          <a:stretch>
            <a:fillRect/>
          </a:stretch>
        </p:blipFill>
        <p:spPr>
          <a:xfrm>
            <a:off x="3403600" y="0"/>
            <a:ext cx="13004800" cy="9753600"/>
          </a:xfrm>
          <a:prstGeom prst="rect">
            <a:avLst/>
          </a:prstGeom>
          <a:ln w="12700">
            <a:miter lim="400000"/>
          </a:ln>
        </p:spPr>
      </p:pic>
      <p:pic>
        <p:nvPicPr>
          <p:cNvPr id="149" name="ethio family + me.jpg"/>
          <p:cNvPicPr/>
          <p:nvPr/>
        </p:nvPicPr>
        <p:blipFill>
          <a:blip r:embed="rId4">
            <a:extLst/>
          </a:blip>
          <a:stretch>
            <a:fillRect/>
          </a:stretch>
        </p:blipFill>
        <p:spPr>
          <a:xfrm>
            <a:off x="-228600" y="1562"/>
            <a:ext cx="7073900" cy="9864776"/>
          </a:xfrm>
          <a:prstGeom prst="rect">
            <a:avLst/>
          </a:prstGeom>
          <a:ln w="12700">
            <a:miter lim="400000"/>
          </a:ln>
        </p:spPr>
      </p:pic>
    </p:spTree>
  </p:cSld>
  <p:clrMapOvr>
    <a:masterClrMapping/>
  </p:clrMapOvr>
  <p:transition spd="med"/>
  <p:timing>
    <p:tnLst>
      <p:par>
        <p:cTn id="1" dur="indefinite" restart="never" fill="hold"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433" y="2221311"/>
            <a:ext cx="12365937"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chorCtr="0">
            <a:noAutofit/>
          </a:bodyPr>
          <a:lstStyle/>
          <a:p>
            <a:pPr algn="ctr" defTabSz="457214" latinLnBrk="1" hangingPunct="0"/>
            <a:r>
              <a:rPr lang="en-AU" sz="5760" b="1" dirty="0">
                <a:solidFill>
                  <a:srgbClr val="000000"/>
                </a:solidFill>
                <a:effectLst>
                  <a:outerShdw blurRad="38100" dist="38100" dir="2700000" algn="tl">
                    <a:srgbClr val="000000">
                      <a:alpha val="43137"/>
                    </a:srgbClr>
                  </a:outerShdw>
                </a:effectLst>
              </a:rPr>
              <a:t>WE ARE ALL GLOBAL CITIZENS!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Tree>
    <p:extLst>
      <p:ext uri="{BB962C8B-B14F-4D97-AF65-F5344CB8AC3E}">
        <p14:creationId xmlns:p14="http://schemas.microsoft.com/office/powerpoint/2010/main" val="3846491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999893" y="1594646"/>
            <a:ext cx="11005015" cy="3057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9600" b="1" dirty="0" smtClean="0">
                <a:effectLst>
                  <a:outerShdw blurRad="38100" dist="38100" dir="2700000" algn="tl">
                    <a:srgbClr val="000000">
                      <a:alpha val="43137"/>
                    </a:srgbClr>
                  </a:outerShdw>
                </a:effectLst>
              </a:rPr>
              <a:t>How can you be a good one?</a:t>
            </a:r>
            <a:endParaRPr lang="en-AU" sz="9600" dirty="0">
              <a:solidFill>
                <a:srgbClr val="00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3891" y="5641867"/>
            <a:ext cx="3109741" cy="1268563"/>
          </a:xfrm>
          <a:prstGeom prst="rect">
            <a:avLst/>
          </a:prstGeom>
        </p:spPr>
      </p:pic>
    </p:spTree>
    <p:extLst>
      <p:ext uri="{BB962C8B-B14F-4D97-AF65-F5344CB8AC3E}">
        <p14:creationId xmlns:p14="http://schemas.microsoft.com/office/powerpoint/2010/main" val="3808345081"/>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395990"/>
            <a:ext cx="13004800" cy="523220"/>
          </a:xfrm>
          <a:prstGeom prst="rect">
            <a:avLst/>
          </a:prstGeom>
        </p:spPr>
        <p:txBody>
          <a:bodyPr wrap="square">
            <a:spAutoFit/>
          </a:bodyPr>
          <a:lstStyle/>
          <a:p>
            <a:pPr algn="ctr"/>
            <a:r>
              <a:rPr lang="en-AU" sz="2800" dirty="0"/>
              <a:t>Animation part 2 - Invent, innovate and </a:t>
            </a:r>
            <a:r>
              <a:rPr lang="en-AU" sz="2800" dirty="0" smtClean="0"/>
              <a:t>campaign </a:t>
            </a:r>
            <a:r>
              <a:rPr lang="en-AU" sz="2800" dirty="0">
                <a:hlinkClick r:id="rId3"/>
              </a:rPr>
              <a:t>https://</a:t>
            </a:r>
            <a:r>
              <a:rPr lang="en-AU" sz="2800" dirty="0" smtClean="0">
                <a:hlinkClick r:id="rId3"/>
              </a:rPr>
              <a:t>vimeo.com/178464378</a:t>
            </a:r>
            <a:r>
              <a:rPr lang="en-AU" sz="2800" dirty="0" smtClean="0"/>
              <a:t> </a:t>
            </a:r>
            <a:endParaRPr lang="en-AU" sz="2800" b="1" dirty="0"/>
          </a:p>
        </p:txBody>
      </p:sp>
    </p:spTree>
    <p:extLst>
      <p:ext uri="{BB962C8B-B14F-4D97-AF65-F5344CB8AC3E}">
        <p14:creationId xmlns:p14="http://schemas.microsoft.com/office/powerpoint/2010/main" val="333980466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3950" y="3329305"/>
            <a:ext cx="11233845"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AU" sz="3600" b="1" dirty="0">
                <a:solidFill>
                  <a:srgbClr val="000000"/>
                </a:solidFill>
              </a:rPr>
              <a:t>Online link to </a:t>
            </a:r>
            <a:r>
              <a:rPr lang="en-AU" sz="3600" b="1" dirty="0" smtClean="0">
                <a:solidFill>
                  <a:srgbClr val="000000"/>
                </a:solidFill>
              </a:rPr>
              <a:t>video: </a:t>
            </a:r>
            <a:r>
              <a:rPr lang="en-AU" sz="3600" dirty="0">
                <a:hlinkClick r:id="rId3"/>
              </a:rPr>
              <a:t>https://</a:t>
            </a:r>
            <a:r>
              <a:rPr lang="en-AU" sz="3600" dirty="0" smtClean="0">
                <a:hlinkClick r:id="rId3"/>
              </a:rPr>
              <a:t>youtu.be/QwzAivjX7VM</a:t>
            </a:r>
            <a:r>
              <a:rPr lang="en-AU" sz="3600" dirty="0" smtClean="0"/>
              <a:t> </a:t>
            </a:r>
            <a:r>
              <a:rPr lang="en-AU" sz="3600" b="1" dirty="0" smtClean="0">
                <a:solidFill>
                  <a:srgbClr val="000000"/>
                </a:solidFill>
              </a:rPr>
              <a:t> </a:t>
            </a:r>
            <a:endParaRPr kumimoji="0" lang="en-AU" sz="3600" b="1"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2933757443"/>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F4425"/>
        </a:solidFill>
        <a:effectLst/>
      </p:bgPr>
    </p:bg>
    <p:spTree>
      <p:nvGrpSpPr>
        <p:cNvPr id="1" name=""/>
        <p:cNvGrpSpPr/>
        <p:nvPr/>
      </p:nvGrpSpPr>
      <p:grpSpPr>
        <a:xfrm>
          <a:off x="0" y="0"/>
          <a:ext cx="0" cy="0"/>
          <a:chOff x="0" y="0"/>
          <a:chExt cx="0" cy="0"/>
        </a:xfrm>
      </p:grpSpPr>
      <p:sp>
        <p:nvSpPr>
          <p:cNvPr id="8" name="TextBox 7"/>
          <p:cNvSpPr txBox="1"/>
          <p:nvPr/>
        </p:nvSpPr>
        <p:spPr>
          <a:xfrm>
            <a:off x="1788160" y="989930"/>
            <a:ext cx="9428480" cy="2850204"/>
          </a:xfrm>
          <a:prstGeom prst="rect">
            <a:avLst/>
          </a:prstGeom>
          <a:noFill/>
        </p:spPr>
        <p:txBody>
          <a:bodyPr wrap="square" rtlCol="0">
            <a:spAutoFit/>
          </a:bodyPr>
          <a:lstStyle/>
          <a:p>
            <a:pPr algn="ctr"/>
            <a:r>
              <a:rPr lang="en-US" sz="8534" b="1" dirty="0" smtClean="0">
                <a:solidFill>
                  <a:schemeClr val="bg1"/>
                </a:solidFill>
                <a:latin typeface="WeblySleek UI Light"/>
                <a:cs typeface="WeblySleek UI Light"/>
              </a:rPr>
              <a:t>Milkshake Handshake</a:t>
            </a:r>
            <a:endParaRPr lang="en-US" sz="8534" dirty="0">
              <a:solidFill>
                <a:schemeClr val="bg1"/>
              </a:solidFill>
              <a:latin typeface="WeblySleek UI Light"/>
              <a:cs typeface="WeblySleek UI Light"/>
            </a:endParaRPr>
          </a:p>
          <a:p>
            <a:endParaRPr lang="da-DK" sz="853" dirty="0">
              <a:solidFill>
                <a:schemeClr val="bg1"/>
              </a:solidFill>
              <a:latin typeface="WeblySleek UI Semilight" pitchFamily="34" charset="0"/>
              <a:cs typeface="WeblySleek UI Semilight" pitchFamily="34" charset="0"/>
            </a:endParaRPr>
          </a:p>
        </p:txBody>
      </p:sp>
      <p:sp>
        <p:nvSpPr>
          <p:cNvPr id="5" name="TextBox 4"/>
          <p:cNvSpPr txBox="1"/>
          <p:nvPr/>
        </p:nvSpPr>
        <p:spPr>
          <a:xfrm>
            <a:off x="7790375" y="6845085"/>
            <a:ext cx="4632960" cy="322076"/>
          </a:xfrm>
          <a:prstGeom prst="rect">
            <a:avLst/>
          </a:prstGeom>
          <a:noFill/>
        </p:spPr>
        <p:txBody>
          <a:bodyPr wrap="square" rtlCol="0">
            <a:spAutoFit/>
          </a:bodyPr>
          <a:lstStyle/>
          <a:p>
            <a:pPr algn="r"/>
            <a:r>
              <a:rPr lang="en-US" sz="1493" dirty="0">
                <a:solidFill>
                  <a:schemeClr val="bg1"/>
                </a:solidFill>
              </a:rPr>
              <a:t>INSPIRE </a:t>
            </a:r>
            <a:r>
              <a:rPr lang="en-US" sz="1493" dirty="0" smtClean="0">
                <a:solidFill>
                  <a:schemeClr val="bg1"/>
                </a:solidFill>
                <a:latin typeface="Wingdings"/>
                <a:sym typeface="Wingdings" panose="05000000000000000000" pitchFamily="2" charset="2"/>
              </a:rPr>
              <a:t></a:t>
            </a:r>
            <a:r>
              <a:rPr lang="en-US" sz="1493" dirty="0" smtClean="0">
                <a:solidFill>
                  <a:schemeClr val="bg1"/>
                </a:solidFill>
                <a:ea typeface="Wingdings"/>
                <a:cs typeface="Wingdings"/>
              </a:rPr>
              <a:t> </a:t>
            </a:r>
            <a:r>
              <a:rPr lang="en-US" sz="1493" dirty="0">
                <a:solidFill>
                  <a:schemeClr val="bg1"/>
                </a:solidFill>
                <a:ea typeface="Wingdings"/>
                <a:cs typeface="Wingdings"/>
              </a:rPr>
              <a:t>EMPOWER </a:t>
            </a:r>
            <a:r>
              <a:rPr lang="en-US" sz="1493" dirty="0">
                <a:solidFill>
                  <a:schemeClr val="bg1"/>
                </a:solidFill>
                <a:latin typeface="Wingdings"/>
                <a:sym typeface="Wingdings" panose="05000000000000000000" pitchFamily="2" charset="2"/>
              </a:rPr>
              <a:t></a:t>
            </a:r>
            <a:r>
              <a:rPr lang="en-US" sz="1493" dirty="0" smtClean="0">
                <a:solidFill>
                  <a:schemeClr val="bg1"/>
                </a:solidFill>
                <a:ea typeface="Wingdings"/>
                <a:cs typeface="Wingdings"/>
              </a:rPr>
              <a:t> </a:t>
            </a:r>
            <a:r>
              <a:rPr lang="en-US" sz="1493" dirty="0">
                <a:solidFill>
                  <a:schemeClr val="bg1"/>
                </a:solidFill>
                <a:ea typeface="Wingdings"/>
                <a:cs typeface="Wingdings"/>
              </a:rPr>
              <a:t>ENGAGE</a:t>
            </a:r>
            <a:endParaRPr lang="en-US" sz="1493"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51" y="4777979"/>
            <a:ext cx="5428156" cy="2214319"/>
          </a:xfrm>
          <a:prstGeom prst="rect">
            <a:avLst/>
          </a:prstGeom>
        </p:spPr>
      </p:pic>
      <p:pic>
        <p:nvPicPr>
          <p:cNvPr id="9" name="Picture 2" descr="C:\Users\blablarist\JUMP!\Communication\Internal\Logos\J!white-MAN-UR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9039" y="4777979"/>
            <a:ext cx="1677677" cy="19073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90737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999893" y="1594646"/>
            <a:ext cx="11005015" cy="3057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9600" b="1" dirty="0" smtClean="0">
                <a:effectLst>
                  <a:outerShdw blurRad="38100" dist="38100" dir="2700000" algn="tl">
                    <a:srgbClr val="000000">
                      <a:alpha val="43137"/>
                    </a:srgbClr>
                  </a:outerShdw>
                </a:effectLst>
              </a:rPr>
              <a:t>Who do you think is a good one?</a:t>
            </a:r>
            <a:endParaRPr lang="en-AU" sz="9600" dirty="0">
              <a:solidFill>
                <a:srgbClr val="00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3891" y="5641867"/>
            <a:ext cx="3109741" cy="1268563"/>
          </a:xfrm>
          <a:prstGeom prst="rect">
            <a:avLst/>
          </a:prstGeom>
        </p:spPr>
      </p:pic>
    </p:spTree>
    <p:extLst>
      <p:ext uri="{BB962C8B-B14F-4D97-AF65-F5344CB8AC3E}">
        <p14:creationId xmlns:p14="http://schemas.microsoft.com/office/powerpoint/2010/main" val="509475213"/>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i4m032imkie3gak4u536h719.wpengine.netdna-cdn.com/wp-content/uploads/2015/10/my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654"/>
            <a:ext cx="13047786" cy="652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52985"/>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p:nvPr/>
        </p:nvSpPr>
        <p:spPr>
          <a:xfrm>
            <a:off x="-38100" y="-12700"/>
            <a:ext cx="13081000" cy="7340600"/>
          </a:xfrm>
          <a:prstGeom prst="rect">
            <a:avLst/>
          </a:prstGeom>
          <a:solidFill/>
          <a:ln w="25400">
            <a:solidFill/>
            <a:miter lim="400000"/>
          </a:ln>
        </p:spPr>
        <p:txBody>
          <a:bodyPr lIns="0" tIns="0" rIns="0" bIns="0" anchor="ctr"/>
          <a:lstStyle/>
          <a:p>
            <a:pPr lvl="0" defTabSz="469900">
              <a:defRPr sz="3200" b="1">
                <a:solidFill>
                  <a:srgbClr val="FFFFFF"/>
                </a:solidFill>
                <a:effectLst>
                  <a:outerShdw blurRad="38100" dist="12700" dir="5400000" rotWithShape="0">
                    <a:srgbClr val="000000">
                      <a:alpha val="50000"/>
                    </a:srgbClr>
                  </a:outerShdw>
                </a:effectLst>
              </a:defRPr>
            </a:pPr>
            <a:endParaRPr/>
          </a:p>
        </p:txBody>
      </p:sp>
      <p:pic>
        <p:nvPicPr>
          <p:cNvPr id="45" name="Michael Franti.jpg"/>
          <p:cNvPicPr/>
          <p:nvPr/>
        </p:nvPicPr>
        <p:blipFill>
          <a:blip r:embed="rId3" cstate="print">
            <a:extLst/>
          </a:blip>
          <a:srcRect l="5315" b="3736"/>
          <a:stretch>
            <a:fillRect/>
          </a:stretch>
        </p:blipFill>
        <p:spPr>
          <a:xfrm>
            <a:off x="5930900" y="-26327"/>
            <a:ext cx="7190866" cy="7367024"/>
          </a:xfrm>
          <a:prstGeom prst="rect">
            <a:avLst/>
          </a:prstGeom>
          <a:ln w="12700">
            <a:miter lim="400000"/>
          </a:ln>
        </p:spPr>
      </p:pic>
      <p:sp>
        <p:nvSpPr>
          <p:cNvPr id="46" name="Shape 46"/>
          <p:cNvSpPr/>
          <p:nvPr/>
        </p:nvSpPr>
        <p:spPr>
          <a:xfrm>
            <a:off x="106048" y="600709"/>
            <a:ext cx="5689601" cy="8309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43349" marR="43349" algn="l" defTabSz="977900">
              <a:defRPr sz="5400" b="1">
                <a:solidFill>
                  <a:srgbClr val="FFFFFF"/>
                </a:solidFill>
                <a:uFill>
                  <a:solidFill>
                    <a:srgbClr val="FFFFFF"/>
                  </a:solidFill>
                </a:uFill>
                <a:latin typeface="Helvetica Neue"/>
                <a:ea typeface="Helvetica Neue"/>
                <a:cs typeface="Helvetica Neue"/>
                <a:sym typeface="Helvetica Neue"/>
              </a:defRPr>
            </a:lvl1pPr>
          </a:lstStyle>
          <a:p>
            <a:pPr lvl="0" algn="ctr">
              <a:defRPr sz="1800" b="0">
                <a:solidFill>
                  <a:srgbClr val="000000"/>
                </a:solidFill>
                <a:uFillTx/>
              </a:defRPr>
            </a:pPr>
            <a:r>
              <a:rPr sz="5400" b="1" dirty="0">
                <a:solidFill>
                  <a:srgbClr val="FFFFFF"/>
                </a:solidFill>
                <a:uFill>
                  <a:solidFill>
                    <a:srgbClr val="FFFFFF"/>
                  </a:solidFill>
                </a:uFill>
              </a:rPr>
              <a:t>Self Reflection</a:t>
            </a:r>
          </a:p>
        </p:txBody>
      </p:sp>
      <p:sp>
        <p:nvSpPr>
          <p:cNvPr id="47" name="Shape 47"/>
          <p:cNvSpPr/>
          <p:nvPr/>
        </p:nvSpPr>
        <p:spPr>
          <a:xfrm>
            <a:off x="469900" y="2133600"/>
            <a:ext cx="4699000" cy="12311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3349" marR="43349" lvl="0" algn="l" defTabSz="977900">
              <a:defRPr sz="1800"/>
            </a:pPr>
            <a:r>
              <a:rPr sz="4000" b="1" dirty="0">
                <a:solidFill>
                  <a:srgbClr val="FFFFFF"/>
                </a:solidFill>
                <a:uFill>
                  <a:solidFill>
                    <a:srgbClr val="FFFFFF"/>
                  </a:solidFill>
                </a:uFill>
                <a:latin typeface="Helvetica Neue"/>
                <a:ea typeface="Helvetica Neue"/>
                <a:cs typeface="Helvetica Neue"/>
                <a:sym typeface="Helvetica Neue"/>
              </a:rPr>
              <a:t>Michael </a:t>
            </a:r>
            <a:r>
              <a:rPr sz="4000" b="1" dirty="0" err="1">
                <a:solidFill>
                  <a:srgbClr val="FFFFFF"/>
                </a:solidFill>
                <a:uFill>
                  <a:solidFill>
                    <a:srgbClr val="FFFFFF"/>
                  </a:solidFill>
                </a:uFill>
                <a:latin typeface="Helvetica Neue"/>
                <a:ea typeface="Helvetica Neue"/>
                <a:cs typeface="Helvetica Neue"/>
                <a:sym typeface="Helvetica Neue"/>
              </a:rPr>
              <a:t>Franti</a:t>
            </a:r>
            <a:r>
              <a:rPr sz="4000" b="1" dirty="0">
                <a:solidFill>
                  <a:srgbClr val="FFFFFF"/>
                </a:solidFill>
                <a:uFill>
                  <a:solidFill>
                    <a:srgbClr val="FFFFFF"/>
                  </a:solidFill>
                </a:uFill>
                <a:latin typeface="Helvetica Neue"/>
                <a:ea typeface="Helvetica Neue"/>
                <a:cs typeface="Helvetica Neue"/>
                <a:sym typeface="Helvetica Neue"/>
              </a:rPr>
              <a:t>,</a:t>
            </a:r>
          </a:p>
          <a:p>
            <a:pPr marL="43349" marR="43349" lvl="0" algn="l" defTabSz="977900">
              <a:defRPr sz="1800"/>
            </a:pPr>
            <a:r>
              <a:rPr sz="4000" b="1" dirty="0" smtClean="0">
                <a:solidFill>
                  <a:srgbClr val="FFFFFF"/>
                </a:solidFill>
                <a:uFill>
                  <a:solidFill>
                    <a:srgbClr val="FFFFFF"/>
                  </a:solidFill>
                </a:uFill>
                <a:latin typeface="Helvetica Neue"/>
                <a:ea typeface="Helvetica Neue"/>
                <a:cs typeface="Helvetica Neue"/>
                <a:sym typeface="Helvetica Neue"/>
              </a:rPr>
              <a:t>Musician</a:t>
            </a:r>
            <a:endParaRPr sz="4000" b="1" dirty="0">
              <a:solidFill>
                <a:srgbClr val="FFFFFF"/>
              </a:solidFill>
              <a:uFill>
                <a:solidFill>
                  <a:srgbClr val="FFFFFF"/>
                </a:solidFill>
              </a:uFill>
              <a:latin typeface="Helvetica Neue"/>
              <a:ea typeface="Helvetica Neue"/>
              <a:cs typeface="Helvetica Neue"/>
              <a:sym typeface="Helvetica Neue"/>
            </a:endParaRPr>
          </a:p>
        </p:txBody>
      </p:sp>
      <p:sp>
        <p:nvSpPr>
          <p:cNvPr id="48" name="Shape 48"/>
          <p:cNvSpPr/>
          <p:nvPr/>
        </p:nvSpPr>
        <p:spPr>
          <a:xfrm>
            <a:off x="469900" y="4089400"/>
            <a:ext cx="4699000" cy="23241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43349" marR="43349" algn="l" defTabSz="977900">
              <a:defRPr sz="3600" b="1">
                <a:solidFill>
                  <a:srgbClr val="FFFFFF"/>
                </a:solidFill>
                <a:uFill>
                  <a:solidFill>
                    <a:srgbClr val="FFFFFF"/>
                  </a:solidFill>
                </a:uFill>
                <a:latin typeface="Helvetica Neue"/>
                <a:ea typeface="Helvetica Neue"/>
                <a:cs typeface="Helvetica Neue"/>
                <a:sym typeface="Helvetica Neue"/>
              </a:defRPr>
            </a:lvl1pPr>
          </a:lstStyle>
          <a:p>
            <a:pPr lvl="0">
              <a:defRPr sz="1800" b="0">
                <a:solidFill>
                  <a:srgbClr val="000000"/>
                </a:solidFill>
                <a:uFillTx/>
              </a:defRPr>
            </a:pPr>
            <a:r>
              <a:rPr sz="3600" b="1" dirty="0">
                <a:solidFill>
                  <a:srgbClr val="FFFFFF"/>
                </a:solidFill>
                <a:uFill>
                  <a:solidFill>
                    <a:srgbClr val="FFFFFF"/>
                  </a:solidFill>
                </a:uFill>
              </a:rPr>
              <a:t>‘Are you a part of the pollution or are you a part of the solution?’</a:t>
            </a:r>
          </a:p>
        </p:txBody>
      </p:sp>
    </p:spTree>
    <p:extLst>
      <p:ext uri="{BB962C8B-B14F-4D97-AF65-F5344CB8AC3E}">
        <p14:creationId xmlns:p14="http://schemas.microsoft.com/office/powerpoint/2010/main" val="168954555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6" fill="hold" grpId="0" nodeType="clickEffect">
                                  <p:stCondLst>
                                    <p:cond delay="0"/>
                                  </p:stCondLst>
                                  <p:iterate>
                                    <p:tmAbs val="0"/>
                                  </p:iterate>
                                  <p:childTnLst>
                                    <p:set>
                                      <p:cBhvr>
                                        <p:cTn id="6" fill="hold"/>
                                        <p:tgtEl>
                                          <p:spTgt spid="48"/>
                                        </p:tgtEl>
                                        <p:attrNameLst>
                                          <p:attrName>style.visibility</p:attrName>
                                        </p:attrNameLst>
                                      </p:cBhvr>
                                      <p:to>
                                        <p:strVal val="visible"/>
                                      </p:to>
                                    </p:set>
                                    <p:anim calcmode="lin" valueType="num">
                                      <p:cBhvr>
                                        <p:cTn id="7" dur="2500" fill="hold"/>
                                        <p:tgtEl>
                                          <p:spTgt spid="48"/>
                                        </p:tgtEl>
                                        <p:attrNameLst>
                                          <p:attrName>ppt_w</p:attrName>
                                        </p:attrNameLst>
                                      </p:cBhvr>
                                      <p:tavLst>
                                        <p:tav tm="0">
                                          <p:val>
                                            <p:fltVal val="0"/>
                                          </p:val>
                                        </p:tav>
                                        <p:tav tm="100000">
                                          <p:val>
                                            <p:strVal val="#ppt_w"/>
                                          </p:val>
                                        </p:tav>
                                      </p:tavLst>
                                    </p:anim>
                                    <p:anim calcmode="lin" valueType="num">
                                      <p:cBhvr>
                                        <p:cTn id="8" dur="2500" fill="hold"/>
                                        <p:tgtEl>
                                          <p:spTgt spid="48"/>
                                        </p:tgtEl>
                                        <p:attrNameLst>
                                          <p:attrName>ppt_h</p:attrName>
                                        </p:attrNameLst>
                                      </p:cBhvr>
                                      <p:tavLst>
                                        <p:tav tm="0">
                                          <p:val>
                                            <p:fltVal val="0"/>
                                          </p:val>
                                        </p:tav>
                                        <p:tav tm="100000">
                                          <p:val>
                                            <p:strVal val="#ppt_h"/>
                                          </p:val>
                                        </p:tav>
                                      </p:tavLst>
                                    </p:anim>
                                    <p:anim calcmode="lin" valueType="num">
                                      <p:cBhvr>
                                        <p:cTn id="9" dur="2500" fill="hold"/>
                                        <p:tgtEl>
                                          <p:spTgt spid="48"/>
                                        </p:tgtEl>
                                        <p:attrNameLst>
                                          <p:attrName>ppt_x</p:attrName>
                                        </p:attrNameLst>
                                      </p:cBhvr>
                                      <p:tavLst>
                                        <p:tav tm="0" fmla="#ppt_x+(cos(-2*pi*(1-$))*-#ppt_x-sin(-2*pi*(1-$))*(1-#ppt_y))*(1-$)">
                                          <p:val>
                                            <p:fltVal val="0"/>
                                          </p:val>
                                        </p:tav>
                                        <p:tav tm="100000">
                                          <p:val>
                                            <p:fltVal val="1"/>
                                          </p:val>
                                        </p:tav>
                                      </p:tavLst>
                                    </p:anim>
                                    <p:anim calcmode="lin" valueType="num">
                                      <p:cBhvr>
                                        <p:cTn id="10" dur="2500" fill="hold"/>
                                        <p:tgtEl>
                                          <p:spTgt spid="4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1138217" y="2056309"/>
            <a:ext cx="11005015" cy="21339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b="1" dirty="0" smtClean="0"/>
              <a:t>How does a global citizen create positive change…?</a:t>
            </a:r>
            <a:endParaRPr kumimoji="0" lang="en-AU" sz="6600" b="0" i="0" u="none" strike="noStrike" cap="none" spc="0" normalizeH="0" baseline="0" dirty="0">
              <a:ln>
                <a:noFill/>
              </a:ln>
              <a:solidFill>
                <a:srgbClr val="000000"/>
              </a:solidFill>
              <a:effectLst/>
              <a:uFillTx/>
              <a:sym typeface="Helvetic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Tree>
    <p:extLst>
      <p:ext uri="{BB962C8B-B14F-4D97-AF65-F5344CB8AC3E}">
        <p14:creationId xmlns:p14="http://schemas.microsoft.com/office/powerpoint/2010/main" val="4199172422"/>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411" y="136833"/>
            <a:ext cx="12511978" cy="1219201"/>
          </a:xfrm>
        </p:spPr>
        <p:txBody>
          <a:bodyPr/>
          <a:lstStyle/>
          <a:p>
            <a:r>
              <a:rPr lang="en-AU" sz="9600" b="1" dirty="0" smtClean="0">
                <a:effectLst>
                  <a:outerShdw blurRad="38100" dist="38100" dir="2700000" algn="tl">
                    <a:srgbClr val="000000">
                      <a:alpha val="43137"/>
                    </a:srgbClr>
                  </a:outerShdw>
                </a:effectLst>
              </a:rPr>
              <a:t>Teaspoons of Change </a:t>
            </a:r>
            <a:endParaRPr lang="en-AU" sz="9600" b="1"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47700" y="1453044"/>
            <a:ext cx="11709400" cy="939800"/>
          </a:xfrm>
        </p:spPr>
        <p:txBody>
          <a:bodyPr/>
          <a:lstStyle/>
          <a:p>
            <a:pPr marL="0" indent="0" algn="ctr">
              <a:buNone/>
            </a:pPr>
            <a:r>
              <a:rPr lang="en-AU" sz="3200" b="1" dirty="0" err="1" smtClean="0"/>
              <a:t>一人一人の小さなへんかが人とちきゅうをかえていく</a:t>
            </a:r>
            <a:r>
              <a:rPr lang="en-AU" sz="3200" b="1" dirty="0" smtClean="0"/>
              <a:t> </a:t>
            </a:r>
            <a:endParaRPr lang="en-AU"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441" y="2099599"/>
            <a:ext cx="8843919" cy="3607718"/>
          </a:xfrm>
          <a:prstGeom prst="rect">
            <a:avLst/>
          </a:prstGeom>
        </p:spPr>
      </p:pic>
      <p:sp>
        <p:nvSpPr>
          <p:cNvPr id="5" name="Text Placeholder 2"/>
          <p:cNvSpPr txBox="1">
            <a:spLocks/>
          </p:cNvSpPr>
          <p:nvPr/>
        </p:nvSpPr>
        <p:spPr>
          <a:xfrm>
            <a:off x="246411" y="5964977"/>
            <a:ext cx="12466289" cy="1156792"/>
          </a:xfrm>
          <a:prstGeom prst="rect">
            <a:avLst/>
          </a:prstGeom>
          <a:ln w="12700">
            <a:round/>
          </a:ln>
          <a:extLst>
            <a:ext uri="{C572A759-6A51-4108-AA02-DFA0A04FC94B}">
              <ma14:wrappingTextBoxFlag xmlns="" xmlns:ma14="http://schemas.microsoft.com/office/mac/drawingml/2011/main" val="1"/>
            </a:ext>
          </a:extLst>
        </p:spPr>
        <p:txBody>
          <a:bodyPr lIns="38100" tIns="38100" rIns="38100" bIns="38100"/>
          <a:lstStyle>
            <a:lvl1pPr marL="342900" marR="0" indent="-342900" defTabSz="482600">
              <a:spcBef>
                <a:spcPts val="800"/>
              </a:spcBef>
              <a:buClr>
                <a:srgbClr val="000000"/>
              </a:buClr>
              <a:buSzPct val="100000"/>
              <a:buFont typeface="Arial"/>
              <a:buChar char="•"/>
              <a:defRPr sz="3400">
                <a:uFill>
                  <a:solidFill/>
                </a:uFill>
                <a:latin typeface="+mn-lt"/>
                <a:ea typeface="+mn-ea"/>
                <a:cs typeface="+mn-cs"/>
                <a:sym typeface="Calibri"/>
              </a:defRPr>
            </a:lvl1pPr>
            <a:lvl2pPr marL="742950" marR="0" indent="-285750" defTabSz="482600">
              <a:spcBef>
                <a:spcPts val="600"/>
              </a:spcBef>
              <a:buClr>
                <a:srgbClr val="000000"/>
              </a:buClr>
              <a:buSzPct val="100000"/>
              <a:buFont typeface="Arial"/>
              <a:buChar char="–"/>
              <a:defRPr sz="2800">
                <a:uFill>
                  <a:solidFill/>
                </a:uFill>
                <a:latin typeface="+mn-lt"/>
                <a:ea typeface="+mn-ea"/>
                <a:cs typeface="+mn-cs"/>
                <a:sym typeface="Calibri"/>
              </a:defRPr>
            </a:lvl2pPr>
            <a:lvl3pPr marL="1143000" marR="0" indent="-228600" defTabSz="482600">
              <a:spcBef>
                <a:spcPts val="600"/>
              </a:spcBef>
              <a:buClr>
                <a:srgbClr val="000000"/>
              </a:buClr>
              <a:buSzPct val="100000"/>
              <a:buFont typeface="Arial"/>
              <a:buChar char="•"/>
              <a:defRPr sz="2400">
                <a:uFill>
                  <a:solidFill/>
                </a:uFill>
                <a:latin typeface="+mn-lt"/>
                <a:ea typeface="+mn-ea"/>
                <a:cs typeface="+mn-cs"/>
                <a:sym typeface="Calibri"/>
              </a:defRPr>
            </a:lvl3pPr>
            <a:lvl4pPr marL="1600200" marR="0" indent="-228600" defTabSz="482600">
              <a:spcBef>
                <a:spcPts val="500"/>
              </a:spcBef>
              <a:buClr>
                <a:srgbClr val="000000"/>
              </a:buClr>
              <a:buSzPct val="100000"/>
              <a:buFont typeface="Arial"/>
              <a:buChar char="–"/>
              <a:defRPr sz="2000">
                <a:uFill>
                  <a:solidFill/>
                </a:uFill>
                <a:latin typeface="+mn-lt"/>
                <a:ea typeface="+mn-ea"/>
                <a:cs typeface="+mn-cs"/>
                <a:sym typeface="Calibri"/>
              </a:defRPr>
            </a:lvl4pPr>
            <a:lvl5pPr marL="2057400" marR="0" indent="-228600" defTabSz="482600">
              <a:spcBef>
                <a:spcPts val="500"/>
              </a:spcBef>
              <a:buClr>
                <a:srgbClr val="000000"/>
              </a:buClr>
              <a:buSzPct val="100000"/>
              <a:buFont typeface="Arial"/>
              <a:buChar char="»"/>
              <a:defRPr sz="2000">
                <a:uFill>
                  <a:solidFill/>
                </a:uFill>
                <a:latin typeface="+mn-lt"/>
                <a:ea typeface="+mn-ea"/>
                <a:cs typeface="+mn-cs"/>
                <a:sym typeface="Calibri"/>
              </a:defRPr>
            </a:lvl5pPr>
            <a:lvl6pPr marL="2258059" marR="43349" indent="-388619" defTabSz="977900">
              <a:spcBef>
                <a:spcPts val="700"/>
              </a:spcBef>
              <a:buSzPct val="100000"/>
              <a:buChar char="•"/>
              <a:defRPr sz="3400">
                <a:uFill>
                  <a:solidFill/>
                </a:uFill>
                <a:latin typeface="Arial"/>
                <a:ea typeface="Arial"/>
                <a:cs typeface="Arial"/>
                <a:sym typeface="Arial"/>
              </a:defRPr>
            </a:lvl6pPr>
            <a:lvl7pPr marL="2258059" marR="43349" indent="-388619" defTabSz="977900">
              <a:spcBef>
                <a:spcPts val="700"/>
              </a:spcBef>
              <a:buSzPct val="100000"/>
              <a:buChar char="•"/>
              <a:defRPr sz="3400">
                <a:uFill>
                  <a:solidFill/>
                </a:uFill>
                <a:latin typeface="Arial"/>
                <a:ea typeface="Arial"/>
                <a:cs typeface="Arial"/>
                <a:sym typeface="Arial"/>
              </a:defRPr>
            </a:lvl7pPr>
            <a:lvl8pPr marL="2258059" marR="43349" indent="-388619" defTabSz="977900">
              <a:spcBef>
                <a:spcPts val="700"/>
              </a:spcBef>
              <a:buSzPct val="100000"/>
              <a:buChar char="•"/>
              <a:defRPr sz="3400">
                <a:uFill>
                  <a:solidFill/>
                </a:uFill>
                <a:latin typeface="Arial"/>
                <a:ea typeface="Arial"/>
                <a:cs typeface="Arial"/>
                <a:sym typeface="Arial"/>
              </a:defRPr>
            </a:lvl8pPr>
            <a:lvl9pPr marL="2258059" marR="43349" indent="-388619" defTabSz="977900">
              <a:spcBef>
                <a:spcPts val="700"/>
              </a:spcBef>
              <a:buSzPct val="100000"/>
              <a:buChar char="•"/>
              <a:defRPr sz="3400">
                <a:uFill>
                  <a:solidFill/>
                </a:uFill>
                <a:latin typeface="Arial"/>
                <a:ea typeface="Arial"/>
                <a:cs typeface="Arial"/>
                <a:sym typeface="Arial"/>
              </a:defRPr>
            </a:lvl9pPr>
          </a:lstStyle>
          <a:p>
            <a:pPr marL="0" indent="0">
              <a:buNone/>
            </a:pPr>
            <a:r>
              <a:rPr lang="en-AU" sz="3800" dirty="0"/>
              <a:t>Teaspoons of Change - personal </a:t>
            </a:r>
            <a:r>
              <a:rPr lang="en-AU" sz="3800" b="1" dirty="0"/>
              <a:t>choices, decisions and actions </a:t>
            </a:r>
            <a:r>
              <a:rPr lang="en-AU" sz="3800" dirty="0"/>
              <a:t>that have a positive impact on people and the </a:t>
            </a:r>
            <a:r>
              <a:rPr lang="en-AU" sz="3800" dirty="0" smtClean="0"/>
              <a:t>planet </a:t>
            </a:r>
            <a:endParaRPr lang="en-AU" sz="3800" dirty="0"/>
          </a:p>
        </p:txBody>
      </p:sp>
    </p:spTree>
    <p:extLst>
      <p:ext uri="{BB962C8B-B14F-4D97-AF65-F5344CB8AC3E}">
        <p14:creationId xmlns:p14="http://schemas.microsoft.com/office/powerpoint/2010/main" val="1250324563"/>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328754" cy="76862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8754" y="0"/>
            <a:ext cx="9676046" cy="7315200"/>
          </a:xfrm>
          <a:prstGeom prst="rect">
            <a:avLst/>
          </a:prstGeom>
        </p:spPr>
      </p:pic>
    </p:spTree>
    <p:extLst>
      <p:ext uri="{BB962C8B-B14F-4D97-AF65-F5344CB8AC3E}">
        <p14:creationId xmlns:p14="http://schemas.microsoft.com/office/powerpoint/2010/main" val="2575882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432" t="42762" r="17107" b="38910"/>
          <a:stretch/>
        </p:blipFill>
        <p:spPr>
          <a:xfrm>
            <a:off x="4223218" y="525280"/>
            <a:ext cx="8497229" cy="1338148"/>
          </a:xfrm>
          <a:prstGeom prst="rect">
            <a:avLst/>
          </a:prstGeom>
        </p:spPr>
      </p:pic>
      <p:sp>
        <p:nvSpPr>
          <p:cNvPr id="3" name="TextBox 2"/>
          <p:cNvSpPr txBox="1"/>
          <p:nvPr/>
        </p:nvSpPr>
        <p:spPr>
          <a:xfrm>
            <a:off x="527324" y="1841155"/>
            <a:ext cx="11950153" cy="51809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chorCtr="0">
            <a:spAutoFit/>
          </a:bodyPr>
          <a:lstStyle/>
          <a:p>
            <a:pPr algn="l" rtl="0" latinLnBrk="1" hangingPunct="0"/>
            <a:r>
              <a:rPr kumimoji="0" lang="en-AU" sz="6000" b="1" i="0" u="none" strike="noStrike" cap="none" spc="0" normalizeH="0" baseline="0" dirty="0" smtClean="0">
                <a:ln>
                  <a:noFill/>
                </a:ln>
                <a:solidFill>
                  <a:srgbClr val="000000"/>
                </a:solidFill>
                <a:effectLst/>
                <a:uFillTx/>
                <a:latin typeface="Helvetica"/>
                <a:ea typeface="Helvetica"/>
                <a:cs typeface="Helvetica"/>
                <a:sym typeface="Helvetica"/>
              </a:rPr>
              <a:t>Wants to make as many: </a:t>
            </a:r>
          </a:p>
          <a:p>
            <a:pPr lvl="3" indent="0" algn="l" rtl="0" latinLnBrk="1" hangingPunct="0"/>
            <a:r>
              <a:rPr lang="en-AU" sz="6000" b="1" dirty="0" smtClean="0">
                <a:solidFill>
                  <a:srgbClr val="000000"/>
                </a:solidFill>
              </a:rPr>
              <a:t>      </a:t>
            </a:r>
            <a:r>
              <a:rPr lang="en-AU" sz="6000" dirty="0" smtClean="0"/>
              <a:t>•  </a:t>
            </a:r>
            <a:r>
              <a:rPr lang="en-AU" sz="6000" b="1" dirty="0" smtClean="0">
                <a:solidFill>
                  <a:srgbClr val="000000"/>
                </a:solidFill>
              </a:rPr>
              <a:t>Good Choices;</a:t>
            </a:r>
          </a:p>
          <a:p>
            <a:pPr lvl="3" indent="0" algn="l" rtl="0" latinLnBrk="1" hangingPunct="0"/>
            <a:r>
              <a:rPr kumimoji="0" lang="en-AU" sz="6000" b="1" i="0" u="none" strike="noStrike" cap="none" spc="0" normalizeH="0" baseline="0" dirty="0" smtClean="0">
                <a:ln>
                  <a:noFill/>
                </a:ln>
                <a:solidFill>
                  <a:srgbClr val="000000"/>
                </a:solidFill>
                <a:effectLst/>
                <a:uFillTx/>
                <a:latin typeface="Helvetica"/>
                <a:ea typeface="Helvetica"/>
                <a:cs typeface="Helvetica"/>
                <a:sym typeface="Helvetica"/>
              </a:rPr>
              <a:t>      </a:t>
            </a:r>
            <a:r>
              <a:rPr lang="en-AU" sz="6000" dirty="0" smtClean="0"/>
              <a:t>•  </a:t>
            </a:r>
            <a:r>
              <a:rPr kumimoji="0" lang="en-AU" sz="6000" b="1" i="0" u="none" strike="noStrike" cap="none" spc="0" normalizeH="0" baseline="0" dirty="0" smtClean="0">
                <a:ln>
                  <a:noFill/>
                </a:ln>
                <a:solidFill>
                  <a:srgbClr val="000000"/>
                </a:solidFill>
                <a:effectLst/>
                <a:uFillTx/>
                <a:latin typeface="Helvetica"/>
                <a:ea typeface="Helvetica"/>
                <a:cs typeface="Helvetica"/>
                <a:sym typeface="Helvetica"/>
              </a:rPr>
              <a:t>Good</a:t>
            </a:r>
            <a:r>
              <a:rPr kumimoji="0" lang="en-AU" sz="6000" b="1" i="0" u="none" strike="noStrike" cap="none" spc="0" normalizeH="0" dirty="0" smtClean="0">
                <a:ln>
                  <a:noFill/>
                </a:ln>
                <a:solidFill>
                  <a:srgbClr val="000000"/>
                </a:solidFill>
                <a:effectLst/>
                <a:uFillTx/>
                <a:latin typeface="Helvetica"/>
                <a:ea typeface="Helvetica"/>
                <a:cs typeface="Helvetica"/>
                <a:sym typeface="Helvetica"/>
              </a:rPr>
              <a:t> Decisions; and</a:t>
            </a:r>
          </a:p>
          <a:p>
            <a:pPr lvl="3" indent="0" algn="l" rtl="0" latinLnBrk="1" hangingPunct="0"/>
            <a:r>
              <a:rPr lang="en-AU" sz="6000" b="1" dirty="0" smtClean="0">
                <a:solidFill>
                  <a:srgbClr val="000000"/>
                </a:solidFill>
              </a:rPr>
              <a:t>      </a:t>
            </a:r>
            <a:r>
              <a:rPr lang="en-AU" sz="6000" dirty="0" smtClean="0"/>
              <a:t>•  </a:t>
            </a:r>
            <a:r>
              <a:rPr lang="en-AU" sz="6000" b="1" dirty="0" smtClean="0">
                <a:solidFill>
                  <a:srgbClr val="000000"/>
                </a:solidFill>
              </a:rPr>
              <a:t>Good Actions</a:t>
            </a:r>
          </a:p>
          <a:p>
            <a:pPr marL="0" marR="0" indent="0" algn="l" defTabSz="457200" rtl="0" fontAlgn="auto" latinLnBrk="1" hangingPunct="0">
              <a:lnSpc>
                <a:spcPct val="100000"/>
              </a:lnSpc>
              <a:spcBef>
                <a:spcPts val="0"/>
              </a:spcBef>
              <a:spcAft>
                <a:spcPts val="0"/>
              </a:spcAft>
              <a:buClrTx/>
              <a:buSzTx/>
              <a:buFontTx/>
              <a:buNone/>
              <a:tabLst/>
            </a:pPr>
            <a:endParaRPr kumimoji="0" lang="en-AU" sz="1800" b="1" i="0" u="none" strike="noStrike" cap="none" spc="0" normalizeH="0" dirty="0" smtClean="0">
              <a:ln>
                <a:noFill/>
              </a:ln>
              <a:solidFill>
                <a:srgbClr val="000000"/>
              </a:solidFill>
              <a:effectLst/>
              <a:uFillTx/>
              <a:latin typeface="Helvetica"/>
              <a:ea typeface="Helvetica"/>
              <a:cs typeface="Helvetica"/>
              <a:sym typeface="Helvetica"/>
            </a:endParaRPr>
          </a:p>
          <a:p>
            <a:pPr marL="0" marR="0" indent="0" algn="l" defTabSz="457200" rtl="0" fontAlgn="auto" latinLnBrk="1" hangingPunct="0">
              <a:lnSpc>
                <a:spcPct val="100000"/>
              </a:lnSpc>
              <a:spcBef>
                <a:spcPts val="0"/>
              </a:spcBef>
              <a:spcAft>
                <a:spcPts val="0"/>
              </a:spcAft>
              <a:buClrTx/>
              <a:buSzTx/>
              <a:buFontTx/>
              <a:buNone/>
              <a:tabLst/>
            </a:pPr>
            <a:r>
              <a:rPr lang="en-AU" sz="3600" b="1" dirty="0">
                <a:solidFill>
                  <a:srgbClr val="000000"/>
                </a:solidFill>
              </a:rPr>
              <a:t>t</a:t>
            </a:r>
            <a:r>
              <a:rPr kumimoji="0" lang="en-AU" sz="3600" b="1" i="0" u="none" strike="noStrike" cap="none" spc="0" normalizeH="0" dirty="0" smtClean="0">
                <a:ln>
                  <a:noFill/>
                </a:ln>
                <a:solidFill>
                  <a:srgbClr val="000000"/>
                </a:solidFill>
                <a:effectLst/>
                <a:uFillTx/>
                <a:latin typeface="Helvetica"/>
                <a:ea typeface="Helvetica"/>
                <a:cs typeface="Helvetica"/>
                <a:sym typeface="Helvetica"/>
              </a:rPr>
              <a:t>hat have a positive impact on people</a:t>
            </a:r>
          </a:p>
          <a:p>
            <a:pPr marL="0" marR="0" indent="0" algn="l" defTabSz="457200" rtl="0" fontAlgn="auto" latinLnBrk="1" hangingPunct="0">
              <a:lnSpc>
                <a:spcPct val="100000"/>
              </a:lnSpc>
              <a:spcBef>
                <a:spcPts val="0"/>
              </a:spcBef>
              <a:spcAft>
                <a:spcPts val="0"/>
              </a:spcAft>
              <a:buClrTx/>
              <a:buSzTx/>
              <a:buFontTx/>
              <a:buNone/>
              <a:tabLst/>
            </a:pPr>
            <a:r>
              <a:rPr kumimoji="0" lang="en-AU" sz="3600" b="1" i="0" u="none" strike="noStrike" cap="none" spc="0" normalizeH="0" dirty="0" smtClean="0">
                <a:ln>
                  <a:noFill/>
                </a:ln>
                <a:solidFill>
                  <a:srgbClr val="000000"/>
                </a:solidFill>
                <a:effectLst/>
                <a:uFillTx/>
                <a:latin typeface="Helvetica"/>
                <a:ea typeface="Helvetica"/>
                <a:cs typeface="Helvetica"/>
                <a:sym typeface="Helvetica"/>
              </a:rPr>
              <a:t>and the planet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8291" y="5661010"/>
            <a:ext cx="3109741" cy="1268563"/>
          </a:xfrm>
          <a:prstGeom prst="rect">
            <a:avLst/>
          </a:prstGeom>
        </p:spPr>
      </p:pic>
      <p:sp>
        <p:nvSpPr>
          <p:cNvPr id="5" name="Rectangle 4"/>
          <p:cNvSpPr/>
          <p:nvPr/>
        </p:nvSpPr>
        <p:spPr>
          <a:xfrm>
            <a:off x="527324" y="517716"/>
            <a:ext cx="3717684" cy="1323439"/>
          </a:xfrm>
          <a:prstGeom prst="rect">
            <a:avLst/>
          </a:prstGeom>
        </p:spPr>
        <p:txBody>
          <a:bodyPr wrap="none">
            <a:spAutoFit/>
          </a:bodyPr>
          <a:lstStyle/>
          <a:p>
            <a:r>
              <a:rPr lang="en-AU" sz="8000" b="1" dirty="0" smtClean="0">
                <a:solidFill>
                  <a:srgbClr val="000000"/>
                </a:solidFill>
              </a:rPr>
              <a:t>A good</a:t>
            </a:r>
            <a:endParaRPr lang="en-AU" sz="8000" dirty="0"/>
          </a:p>
        </p:txBody>
      </p:sp>
    </p:spTree>
    <p:extLst>
      <p:ext uri="{BB962C8B-B14F-4D97-AF65-F5344CB8AC3E}">
        <p14:creationId xmlns:p14="http://schemas.microsoft.com/office/powerpoint/2010/main" val="35445909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4" name="Scales.tiff"/>
          <p:cNvPicPr/>
          <p:nvPr/>
        </p:nvPicPr>
        <p:blipFill>
          <a:blip r:embed="rId3">
            <a:extLst/>
          </a:blip>
          <a:stretch>
            <a:fillRect/>
          </a:stretch>
        </p:blipFill>
        <p:spPr>
          <a:xfrm>
            <a:off x="2463800" y="393700"/>
            <a:ext cx="8073028" cy="6527800"/>
          </a:xfrm>
          <a:prstGeom prst="rect">
            <a:avLst/>
          </a:prstGeom>
          <a:ln>
            <a:round/>
          </a:ln>
        </p:spPr>
      </p:pic>
      <p:sp>
        <p:nvSpPr>
          <p:cNvPr id="225" name="Shape 225"/>
          <p:cNvSpPr/>
          <p:nvPr/>
        </p:nvSpPr>
        <p:spPr>
          <a:xfrm>
            <a:off x="2566761" y="4558385"/>
            <a:ext cx="2438400" cy="1068629"/>
          </a:xfrm>
          <a:prstGeom prst="rect">
            <a:avLst/>
          </a:prstGeom>
          <a:solidFill>
            <a:srgbClr val="CCCCCC">
              <a:alpha val="57000"/>
            </a:srgbClr>
          </a:solidFill>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622300">
              <a:defRPr sz="6400" b="1">
                <a:latin typeface="Helvetica Neue"/>
                <a:ea typeface="Helvetica Neue"/>
                <a:cs typeface="Helvetica Neue"/>
                <a:sym typeface="Helvetica Neue"/>
              </a:defRPr>
            </a:lvl1pPr>
          </a:lstStyle>
          <a:p>
            <a:pPr lvl="0">
              <a:defRPr sz="1800" b="0"/>
            </a:pPr>
            <a:r>
              <a:rPr sz="6400" b="1" dirty="0"/>
              <a:t>help</a:t>
            </a:r>
          </a:p>
        </p:txBody>
      </p:sp>
      <p:sp>
        <p:nvSpPr>
          <p:cNvPr id="226" name="Shape 226"/>
          <p:cNvSpPr/>
          <p:nvPr/>
        </p:nvSpPr>
        <p:spPr>
          <a:xfrm>
            <a:off x="7975600" y="4558385"/>
            <a:ext cx="2438400" cy="1068629"/>
          </a:xfrm>
          <a:prstGeom prst="rect">
            <a:avLst/>
          </a:prstGeom>
          <a:solidFill>
            <a:srgbClr val="CCCCCC">
              <a:alpha val="57000"/>
            </a:srgbClr>
          </a:solidFill>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622300">
              <a:defRPr sz="6400" b="1">
                <a:latin typeface="Helvetica Neue"/>
                <a:ea typeface="Helvetica Neue"/>
                <a:cs typeface="Helvetica Neue"/>
                <a:sym typeface="Helvetica Neue"/>
              </a:defRPr>
            </a:lvl1pPr>
          </a:lstStyle>
          <a:p>
            <a:pPr lvl="0">
              <a:defRPr sz="1800" b="0"/>
            </a:pPr>
            <a:r>
              <a:rPr sz="6400" b="1" dirty="0"/>
              <a:t>harm</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6828" y="6130733"/>
            <a:ext cx="2216004" cy="903979"/>
          </a:xfrm>
          <a:prstGeom prst="rect">
            <a:avLst/>
          </a:prstGeom>
        </p:spPr>
      </p:pic>
    </p:spTree>
    <p:extLst>
      <p:ext uri="{BB962C8B-B14F-4D97-AF65-F5344CB8AC3E}">
        <p14:creationId xmlns:p14="http://schemas.microsoft.com/office/powerpoint/2010/main" val="1328321515"/>
      </p:ext>
    </p:extLst>
  </p:cSld>
  <p:clrMapOvr>
    <a:masterClrMapping/>
  </p:clrMapOvr>
  <p:transition spd="med">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 name="Shape 225"/>
          <p:cNvSpPr/>
          <p:nvPr/>
        </p:nvSpPr>
        <p:spPr>
          <a:xfrm>
            <a:off x="1474847" y="518911"/>
            <a:ext cx="2438400" cy="984885"/>
          </a:xfrm>
          <a:prstGeom prst="rect">
            <a:avLst/>
          </a:prstGeom>
          <a:solidFill>
            <a:srgbClr val="CCCCCC">
              <a:alpha val="57000"/>
            </a:srgbClr>
          </a:solidFill>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622300">
              <a:defRPr sz="6400" b="1">
                <a:latin typeface="Helvetica Neue"/>
                <a:ea typeface="Helvetica Neue"/>
                <a:cs typeface="Helvetica Neue"/>
                <a:sym typeface="Helvetica Neue"/>
              </a:defRPr>
            </a:lvl1pPr>
          </a:lstStyle>
          <a:p>
            <a:pPr lvl="0">
              <a:defRPr sz="1800" b="0"/>
            </a:pPr>
            <a:r>
              <a:rPr lang="en-AU" altLang="ja-JP" sz="6400" b="1" dirty="0" smtClean="0"/>
              <a:t>help</a:t>
            </a:r>
            <a:endParaRPr sz="6400" b="1" dirty="0"/>
          </a:p>
        </p:txBody>
      </p:sp>
      <p:sp>
        <p:nvSpPr>
          <p:cNvPr id="226" name="Shape 226"/>
          <p:cNvSpPr/>
          <p:nvPr/>
        </p:nvSpPr>
        <p:spPr>
          <a:xfrm>
            <a:off x="9091553" y="518911"/>
            <a:ext cx="2438400" cy="984885"/>
          </a:xfrm>
          <a:prstGeom prst="rect">
            <a:avLst/>
          </a:prstGeom>
          <a:solidFill>
            <a:srgbClr val="CCCCCC">
              <a:alpha val="57000"/>
            </a:srgbClr>
          </a:solidFill>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622300">
              <a:defRPr sz="6400" b="1">
                <a:latin typeface="Helvetica Neue"/>
                <a:ea typeface="Helvetica Neue"/>
                <a:cs typeface="Helvetica Neue"/>
                <a:sym typeface="Helvetica Neue"/>
              </a:defRPr>
            </a:lvl1pPr>
          </a:lstStyle>
          <a:p>
            <a:pPr lvl="0">
              <a:defRPr sz="1800" b="0"/>
            </a:pPr>
            <a:r>
              <a:rPr lang="en-AU" altLang="ja-JP" sz="6400" b="1" dirty="0" smtClean="0"/>
              <a:t>harm</a:t>
            </a:r>
            <a:endParaRPr sz="6400" b="1" dirty="0"/>
          </a:p>
        </p:txBody>
      </p:sp>
      <p:sp>
        <p:nvSpPr>
          <p:cNvPr id="5" name="Shape 175"/>
          <p:cNvSpPr/>
          <p:nvPr/>
        </p:nvSpPr>
        <p:spPr>
          <a:xfrm flipV="1">
            <a:off x="1239025" y="5710719"/>
            <a:ext cx="10526751" cy="0"/>
          </a:xfrm>
          <a:prstGeom prst="line">
            <a:avLst/>
          </a:prstGeom>
          <a:ln w="63500">
            <a:solidFill>
              <a:srgbClr val="CCCCCC"/>
            </a:solidFill>
            <a:round/>
          </a:ln>
        </p:spPr>
        <p:txBody>
          <a:bodyPr lIns="0" tIns="0" rIns="0" bIns="0" anchor="ctr"/>
          <a:lstStyle/>
          <a:p>
            <a:pPr lvl="0"/>
            <a:endParaRPr/>
          </a:p>
        </p:txBody>
      </p:sp>
      <p:sp>
        <p:nvSpPr>
          <p:cNvPr id="6" name="Shape 176"/>
          <p:cNvSpPr/>
          <p:nvPr/>
        </p:nvSpPr>
        <p:spPr>
          <a:xfrm>
            <a:off x="5867400" y="5710719"/>
            <a:ext cx="1270000" cy="1270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CCCCCC"/>
          </a:solidFill>
          <a:ln>
            <a:solidFill/>
            <a:round/>
          </a:ln>
        </p:spPr>
        <p:txBody>
          <a:bodyPr lIns="0" tIns="0" rIns="0" bIns="0" anchor="ctr"/>
          <a:lstStyle/>
          <a:p>
            <a:pPr marL="43349" marR="43349" lvl="0" defTabSz="977900">
              <a:defRPr sz="1800">
                <a:uFill>
                  <a:solidFill/>
                </a:uFill>
                <a:latin typeface="Arial"/>
                <a:ea typeface="Arial"/>
                <a:cs typeface="Arial"/>
                <a:sym typeface="Arial"/>
              </a:defRPr>
            </a:pPr>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6828" y="6130733"/>
            <a:ext cx="2216004" cy="903979"/>
          </a:xfrm>
          <a:prstGeom prst="rect">
            <a:avLst/>
          </a:prstGeom>
        </p:spPr>
      </p:pic>
    </p:spTree>
    <p:extLst>
      <p:ext uri="{BB962C8B-B14F-4D97-AF65-F5344CB8AC3E}">
        <p14:creationId xmlns:p14="http://schemas.microsoft.com/office/powerpoint/2010/main" val="282990823"/>
      </p:ext>
    </p:extLst>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3950" y="3329305"/>
            <a:ext cx="1110560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AU" sz="3600" b="1" dirty="0">
                <a:solidFill>
                  <a:srgbClr val="000000"/>
                </a:solidFill>
              </a:rPr>
              <a:t>Online link to </a:t>
            </a:r>
            <a:r>
              <a:rPr lang="en-AU" sz="3600" b="1" dirty="0" smtClean="0">
                <a:solidFill>
                  <a:srgbClr val="000000"/>
                </a:solidFill>
              </a:rPr>
              <a:t>video: </a:t>
            </a:r>
            <a:r>
              <a:rPr lang="en-AU" sz="3600" dirty="0">
                <a:hlinkClick r:id="rId3"/>
              </a:rPr>
              <a:t>https://</a:t>
            </a:r>
            <a:r>
              <a:rPr lang="en-AU" sz="3600" dirty="0" smtClean="0">
                <a:hlinkClick r:id="rId3"/>
              </a:rPr>
              <a:t>youtu.be/NH31lPYT1J4</a:t>
            </a:r>
            <a:r>
              <a:rPr lang="en-AU" sz="3600" dirty="0" smtClean="0"/>
              <a:t> </a:t>
            </a:r>
            <a:r>
              <a:rPr lang="en-AU" sz="3600" b="1" dirty="0" smtClean="0">
                <a:solidFill>
                  <a:srgbClr val="000000"/>
                </a:solidFill>
              </a:rPr>
              <a:t> </a:t>
            </a:r>
            <a:endParaRPr kumimoji="0" lang="en-AU" sz="3600" b="1"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3956647128"/>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 name="Shape 225"/>
          <p:cNvSpPr/>
          <p:nvPr/>
        </p:nvSpPr>
        <p:spPr>
          <a:xfrm>
            <a:off x="1474847" y="518911"/>
            <a:ext cx="2438400" cy="984885"/>
          </a:xfrm>
          <a:prstGeom prst="rect">
            <a:avLst/>
          </a:prstGeom>
          <a:solidFill>
            <a:srgbClr val="CCCCCC">
              <a:alpha val="57000"/>
            </a:srgbClr>
          </a:solidFill>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622300">
              <a:defRPr sz="6400" b="1">
                <a:latin typeface="Helvetica Neue"/>
                <a:ea typeface="Helvetica Neue"/>
                <a:cs typeface="Helvetica Neue"/>
                <a:sym typeface="Helvetica Neue"/>
              </a:defRPr>
            </a:lvl1pPr>
          </a:lstStyle>
          <a:p>
            <a:pPr lvl="0">
              <a:defRPr sz="1800" b="0"/>
            </a:pPr>
            <a:r>
              <a:rPr lang="en-AU" altLang="ja-JP" sz="6400" b="1" dirty="0" smtClean="0"/>
              <a:t>help</a:t>
            </a:r>
            <a:endParaRPr sz="6400" b="1" dirty="0"/>
          </a:p>
        </p:txBody>
      </p:sp>
      <p:sp>
        <p:nvSpPr>
          <p:cNvPr id="226" name="Shape 226"/>
          <p:cNvSpPr/>
          <p:nvPr/>
        </p:nvSpPr>
        <p:spPr>
          <a:xfrm>
            <a:off x="9091553" y="518911"/>
            <a:ext cx="2438400" cy="984885"/>
          </a:xfrm>
          <a:prstGeom prst="rect">
            <a:avLst/>
          </a:prstGeom>
          <a:solidFill>
            <a:srgbClr val="CCCCCC">
              <a:alpha val="57000"/>
            </a:srgbClr>
          </a:solidFill>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622300">
              <a:defRPr sz="6400" b="1">
                <a:latin typeface="Helvetica Neue"/>
                <a:ea typeface="Helvetica Neue"/>
                <a:cs typeface="Helvetica Neue"/>
                <a:sym typeface="Helvetica Neue"/>
              </a:defRPr>
            </a:lvl1pPr>
          </a:lstStyle>
          <a:p>
            <a:pPr lvl="0">
              <a:defRPr sz="1800" b="0"/>
            </a:pPr>
            <a:r>
              <a:rPr lang="en-AU" altLang="ja-JP" sz="6400" b="1" dirty="0" smtClean="0"/>
              <a:t>harm</a:t>
            </a:r>
            <a:endParaRPr sz="6400" b="1" dirty="0"/>
          </a:p>
        </p:txBody>
      </p:sp>
      <p:sp>
        <p:nvSpPr>
          <p:cNvPr id="5" name="Shape 175"/>
          <p:cNvSpPr/>
          <p:nvPr/>
        </p:nvSpPr>
        <p:spPr>
          <a:xfrm flipV="1">
            <a:off x="1239025" y="5710719"/>
            <a:ext cx="10526751" cy="0"/>
          </a:xfrm>
          <a:prstGeom prst="line">
            <a:avLst/>
          </a:prstGeom>
          <a:ln w="63500">
            <a:solidFill>
              <a:srgbClr val="CCCCCC"/>
            </a:solidFill>
            <a:round/>
          </a:ln>
        </p:spPr>
        <p:txBody>
          <a:bodyPr lIns="0" tIns="0" rIns="0" bIns="0" anchor="ctr"/>
          <a:lstStyle/>
          <a:p>
            <a:pPr lvl="0"/>
            <a:endParaRPr/>
          </a:p>
        </p:txBody>
      </p:sp>
      <p:sp>
        <p:nvSpPr>
          <p:cNvPr id="6" name="Shape 176"/>
          <p:cNvSpPr/>
          <p:nvPr/>
        </p:nvSpPr>
        <p:spPr>
          <a:xfrm>
            <a:off x="5867400" y="5710719"/>
            <a:ext cx="1270000" cy="1270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CCCCCC"/>
          </a:solidFill>
          <a:ln>
            <a:solidFill/>
            <a:round/>
          </a:ln>
        </p:spPr>
        <p:txBody>
          <a:bodyPr lIns="0" tIns="0" rIns="0" bIns="0" anchor="ctr"/>
          <a:lstStyle/>
          <a:p>
            <a:pPr marL="43349" marR="43349" lvl="0" defTabSz="977900">
              <a:defRPr sz="1800">
                <a:uFill>
                  <a:solidFill/>
                </a:uFill>
                <a:latin typeface="Arial"/>
                <a:ea typeface="Arial"/>
                <a:cs typeface="Arial"/>
                <a:sym typeface="Arial"/>
              </a:defRPr>
            </a:pPr>
            <a:endParaRPr/>
          </a:p>
        </p:txBody>
      </p:sp>
      <p:sp>
        <p:nvSpPr>
          <p:cNvPr id="2" name="TextBox 1"/>
          <p:cNvSpPr txBox="1"/>
          <p:nvPr/>
        </p:nvSpPr>
        <p:spPr>
          <a:xfrm>
            <a:off x="866623" y="1650694"/>
            <a:ext cx="5302734" cy="39805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171450" marR="0" indent="-1714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2800" b="1" i="0" u="none" strike="noStrike" cap="none" spc="0" normalizeH="0" baseline="0" dirty="0" smtClean="0">
                <a:ln>
                  <a:noFill/>
                </a:ln>
                <a:solidFill>
                  <a:srgbClr val="000000"/>
                </a:solidFill>
                <a:effectLst/>
                <a:uFillTx/>
                <a:sym typeface="Helvetica"/>
              </a:rPr>
              <a:t> Walk / ride a bike</a:t>
            </a:r>
          </a:p>
          <a:p>
            <a:pPr marL="171450" marR="0" indent="-171450" algn="l" defTabSz="457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b="1" dirty="0">
              <a:solidFill>
                <a:srgbClr val="000000"/>
              </a:solidFill>
            </a:endParaRPr>
          </a:p>
          <a:p>
            <a:pPr marL="171450" marR="0" indent="-1714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2800" b="1" i="0" u="none" strike="noStrike" cap="none" spc="0" normalizeH="0" baseline="0" dirty="0" smtClean="0">
                <a:ln>
                  <a:noFill/>
                </a:ln>
                <a:solidFill>
                  <a:srgbClr val="000000"/>
                </a:solidFill>
                <a:effectLst/>
                <a:uFillTx/>
                <a:sym typeface="Helvetica"/>
              </a:rPr>
              <a:t> Refuse plastic </a:t>
            </a:r>
            <a:r>
              <a:rPr lang="en-US" sz="2800" b="1" dirty="0" smtClean="0">
                <a:solidFill>
                  <a:srgbClr val="000000"/>
                </a:solidFill>
              </a:rPr>
              <a:t>ba</a:t>
            </a:r>
            <a:r>
              <a:rPr kumimoji="0" lang="en-US" sz="2800" b="1" i="0" u="none" strike="noStrike" cap="none" spc="0" normalizeH="0" baseline="0" dirty="0" smtClean="0">
                <a:ln>
                  <a:noFill/>
                </a:ln>
                <a:solidFill>
                  <a:srgbClr val="000000"/>
                </a:solidFill>
                <a:effectLst/>
                <a:uFillTx/>
                <a:sym typeface="Helvetica"/>
              </a:rPr>
              <a:t>gs</a:t>
            </a:r>
          </a:p>
          <a:p>
            <a:pPr marL="171450" marR="0" indent="-171450" algn="l" defTabSz="457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b="1" dirty="0">
              <a:solidFill>
                <a:srgbClr val="000000"/>
              </a:solidFill>
            </a:endParaRPr>
          </a:p>
          <a:p>
            <a:pPr marL="171450" marR="0" indent="-1714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800" b="1" dirty="0" smtClean="0">
                <a:solidFill>
                  <a:srgbClr val="000000"/>
                </a:solidFill>
              </a:rPr>
              <a:t> Never buy bottled water</a:t>
            </a:r>
            <a:endParaRPr kumimoji="0" lang="en-US" sz="2800" b="1" i="0" u="none" strike="noStrike" cap="none" spc="0" normalizeH="0" baseline="0" dirty="0" smtClean="0">
              <a:ln>
                <a:noFill/>
              </a:ln>
              <a:solidFill>
                <a:srgbClr val="000000"/>
              </a:solidFill>
              <a:effectLst/>
              <a:uFillTx/>
              <a:sym typeface="Helvetica"/>
            </a:endParaRPr>
          </a:p>
          <a:p>
            <a:pPr marR="0" algn="l" defTabSz="457200" rtl="0" fontAlgn="auto" latinLnBrk="1" hangingPunct="0">
              <a:lnSpc>
                <a:spcPct val="100000"/>
              </a:lnSpc>
              <a:spcBef>
                <a:spcPts val="0"/>
              </a:spcBef>
              <a:spcAft>
                <a:spcPts val="0"/>
              </a:spcAft>
              <a:buClrTx/>
              <a:buSzTx/>
              <a:tabLst/>
            </a:pPr>
            <a:endParaRPr lang="en-US" sz="2800" b="1" dirty="0">
              <a:solidFill>
                <a:srgbClr val="000000"/>
              </a:solidFill>
            </a:endParaRPr>
          </a:p>
          <a:p>
            <a:pPr marR="0" algn="l" defTabSz="457200" rtl="0" fontAlgn="auto" latinLnBrk="1" hangingPunct="0">
              <a:lnSpc>
                <a:spcPct val="100000"/>
              </a:lnSpc>
              <a:spcBef>
                <a:spcPts val="0"/>
              </a:spcBef>
              <a:spcAft>
                <a:spcPts val="0"/>
              </a:spcAft>
              <a:buClrTx/>
              <a:buSzTx/>
              <a:tabLst/>
            </a:pPr>
            <a:r>
              <a:rPr lang="en-US" sz="2800" b="1" dirty="0" smtClean="0">
                <a:solidFill>
                  <a:srgbClr val="000000"/>
                </a:solidFill>
              </a:rPr>
              <a:t>•  Engage with representatives</a:t>
            </a:r>
          </a:p>
          <a:p>
            <a:pPr marR="0" algn="l" defTabSz="457200" rtl="0" fontAlgn="auto" latinLnBrk="1" hangingPunct="0">
              <a:lnSpc>
                <a:spcPct val="100000"/>
              </a:lnSpc>
              <a:spcBef>
                <a:spcPts val="0"/>
              </a:spcBef>
              <a:spcAft>
                <a:spcPts val="0"/>
              </a:spcAft>
              <a:buClrTx/>
              <a:buSzTx/>
              <a:tabLst/>
            </a:pPr>
            <a:endParaRPr lang="en-US" sz="2800" b="1" dirty="0" smtClean="0">
              <a:solidFill>
                <a:srgbClr val="000000"/>
              </a:solidFill>
            </a:endParaRPr>
          </a:p>
          <a:p>
            <a:pPr algn="l" rtl="0" latinLnBrk="1" hangingPunct="0"/>
            <a:r>
              <a:rPr lang="en-US" sz="2800" b="1" dirty="0" smtClean="0">
                <a:solidFill>
                  <a:srgbClr val="000000"/>
                </a:solidFill>
              </a:rPr>
              <a:t>•  Rarely eat meat</a:t>
            </a:r>
            <a:endParaRPr kumimoji="0" lang="en-AU" sz="2800" b="1" i="0" u="none" strike="noStrike" cap="none" spc="0" normalizeH="0" baseline="0" dirty="0">
              <a:ln>
                <a:noFill/>
              </a:ln>
              <a:solidFill>
                <a:srgbClr val="000000"/>
              </a:solidFill>
              <a:effectLst/>
              <a:uFillTx/>
              <a:sym typeface="Helvetica"/>
            </a:endParaRPr>
          </a:p>
        </p:txBody>
      </p:sp>
      <p:sp>
        <p:nvSpPr>
          <p:cNvPr id="8" name="TextBox 7"/>
          <p:cNvSpPr txBox="1"/>
          <p:nvPr/>
        </p:nvSpPr>
        <p:spPr>
          <a:xfrm>
            <a:off x="8110928" y="1650694"/>
            <a:ext cx="4203074" cy="39805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171450" indent="-171450" algn="l" rtl="0" latinLnBrk="1" hangingPunct="0">
              <a:buFont typeface="Arial" panose="020B0604020202020204" pitchFamily="34" charset="0"/>
              <a:buChar char="•"/>
            </a:pPr>
            <a:r>
              <a:rPr lang="en-US" sz="2800" b="1" dirty="0" smtClean="0">
                <a:solidFill>
                  <a:srgbClr val="000000"/>
                </a:solidFill>
              </a:rPr>
              <a:t> Fly on planes</a:t>
            </a:r>
            <a:endParaRPr kumimoji="0" lang="en-US" sz="2800" b="1" i="0" u="none" strike="noStrike" cap="none" spc="0" normalizeH="0" baseline="0" dirty="0" smtClean="0">
              <a:ln>
                <a:noFill/>
              </a:ln>
              <a:solidFill>
                <a:srgbClr val="000000"/>
              </a:solidFill>
              <a:effectLst/>
              <a:uFillTx/>
              <a:sym typeface="Helvetica"/>
            </a:endParaRPr>
          </a:p>
          <a:p>
            <a:pPr marL="171450" marR="0" indent="-171450" algn="l" defTabSz="457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b="1" dirty="0">
              <a:solidFill>
                <a:srgbClr val="000000"/>
              </a:solidFill>
            </a:endParaRPr>
          </a:p>
          <a:p>
            <a:pPr marL="171450" marR="0" indent="-1714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800" b="1" dirty="0" smtClean="0">
                <a:solidFill>
                  <a:srgbClr val="000000"/>
                </a:solidFill>
              </a:rPr>
              <a:t> Buy cheap stuff</a:t>
            </a:r>
            <a:endParaRPr kumimoji="0" lang="en-US" sz="2800" b="1" i="0" u="none" strike="noStrike" cap="none" spc="0" normalizeH="0" baseline="0" dirty="0" smtClean="0">
              <a:ln>
                <a:noFill/>
              </a:ln>
              <a:solidFill>
                <a:srgbClr val="000000"/>
              </a:solidFill>
              <a:effectLst/>
              <a:uFillTx/>
              <a:sym typeface="Helvetica"/>
            </a:endParaRPr>
          </a:p>
          <a:p>
            <a:pPr marL="171450" marR="0" indent="-171450" algn="l" defTabSz="457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b="1" dirty="0">
              <a:solidFill>
                <a:srgbClr val="000000"/>
              </a:solidFill>
            </a:endParaRPr>
          </a:p>
          <a:p>
            <a:pPr marL="171450" indent="-171450" algn="l" rtl="0" latinLnBrk="1" hangingPunct="0">
              <a:buFont typeface="Arial" panose="020B0604020202020204" pitchFamily="34" charset="0"/>
              <a:buChar char="•"/>
            </a:pPr>
            <a:r>
              <a:rPr lang="en-US" sz="2800" b="1" dirty="0" smtClean="0">
                <a:solidFill>
                  <a:srgbClr val="000000"/>
                </a:solidFill>
              </a:rPr>
              <a:t> Don’t </a:t>
            </a:r>
            <a:r>
              <a:rPr lang="en-US" sz="2800" b="1" dirty="0">
                <a:solidFill>
                  <a:srgbClr val="000000"/>
                </a:solidFill>
              </a:rPr>
              <a:t>turn off </a:t>
            </a:r>
            <a:r>
              <a:rPr lang="en-US" sz="2800" b="1" dirty="0" smtClean="0">
                <a:solidFill>
                  <a:srgbClr val="000000"/>
                </a:solidFill>
              </a:rPr>
              <a:t>laptop</a:t>
            </a:r>
            <a:endParaRPr kumimoji="0" lang="en-US" sz="2800" b="1" i="0" u="none" strike="noStrike" cap="none" spc="0" normalizeH="0" baseline="0" dirty="0" smtClean="0">
              <a:ln>
                <a:noFill/>
              </a:ln>
              <a:solidFill>
                <a:srgbClr val="000000"/>
              </a:solidFill>
              <a:effectLst/>
              <a:uFillTx/>
              <a:sym typeface="Helvetica"/>
            </a:endParaRPr>
          </a:p>
          <a:p>
            <a:pPr marR="0" algn="l" defTabSz="457200" rtl="0" fontAlgn="auto" latinLnBrk="1" hangingPunct="0">
              <a:lnSpc>
                <a:spcPct val="100000"/>
              </a:lnSpc>
              <a:spcBef>
                <a:spcPts val="0"/>
              </a:spcBef>
              <a:spcAft>
                <a:spcPts val="0"/>
              </a:spcAft>
              <a:buClrTx/>
              <a:buSzTx/>
              <a:tabLst/>
            </a:pPr>
            <a:endParaRPr lang="en-US" sz="2800" b="1" dirty="0">
              <a:solidFill>
                <a:srgbClr val="000000"/>
              </a:solidFill>
            </a:endParaRPr>
          </a:p>
          <a:p>
            <a:pPr algn="l" rtl="0" latinLnBrk="1" hangingPunct="0"/>
            <a:r>
              <a:rPr lang="en-US" sz="2800" b="1" dirty="0" smtClean="0">
                <a:solidFill>
                  <a:srgbClr val="000000"/>
                </a:solidFill>
              </a:rPr>
              <a:t>•  Shop at supermarkets</a:t>
            </a:r>
          </a:p>
          <a:p>
            <a:pPr marR="0" algn="l" defTabSz="457200" rtl="0" fontAlgn="auto" latinLnBrk="1" hangingPunct="0">
              <a:lnSpc>
                <a:spcPct val="100000"/>
              </a:lnSpc>
              <a:spcBef>
                <a:spcPts val="0"/>
              </a:spcBef>
              <a:spcAft>
                <a:spcPts val="0"/>
              </a:spcAft>
              <a:buClrTx/>
              <a:buSzTx/>
              <a:tabLst/>
            </a:pPr>
            <a:endParaRPr lang="en-US" sz="2800" b="1" dirty="0" smtClean="0">
              <a:solidFill>
                <a:srgbClr val="000000"/>
              </a:solidFill>
            </a:endParaRPr>
          </a:p>
          <a:p>
            <a:pPr algn="l" rtl="0" latinLnBrk="1" hangingPunct="0"/>
            <a:r>
              <a:rPr lang="en-US" sz="2800" b="1" dirty="0" smtClean="0">
                <a:solidFill>
                  <a:srgbClr val="000000"/>
                </a:solidFill>
              </a:rPr>
              <a:t>•  Drink soda water</a:t>
            </a:r>
            <a:endParaRPr kumimoji="0" lang="en-AU" sz="2800" b="1" i="0" u="none" strike="noStrike" cap="none" spc="0" normalizeH="0" baseline="0" dirty="0">
              <a:ln>
                <a:noFill/>
              </a:ln>
              <a:solidFill>
                <a:srgbClr val="000000"/>
              </a:solidFill>
              <a:effectLst/>
              <a:uFillTx/>
              <a:sym typeface="Helvetica"/>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6828" y="6130733"/>
            <a:ext cx="2216004" cy="903979"/>
          </a:xfrm>
          <a:prstGeom prst="rect">
            <a:avLst/>
          </a:prstGeom>
        </p:spPr>
      </p:pic>
    </p:spTree>
    <p:extLst>
      <p:ext uri="{BB962C8B-B14F-4D97-AF65-F5344CB8AC3E}">
        <p14:creationId xmlns:p14="http://schemas.microsoft.com/office/powerpoint/2010/main" val="150964923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 calcmode="lin" valueType="num">
                                      <p:cBhvr additive="base">
                                        <p:cTn id="4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 calcmode="lin" valueType="num">
                                      <p:cBhvr additive="base">
                                        <p:cTn id="4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anim calcmode="lin" valueType="num">
                                      <p:cBhvr additive="base">
                                        <p:cTn id="5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8">
                                            <p:txEl>
                                              <p:pRg st="8" end="8"/>
                                            </p:txEl>
                                          </p:spTgt>
                                        </p:tgtEl>
                                        <p:attrNameLst>
                                          <p:attrName>style.visibility</p:attrName>
                                        </p:attrNameLst>
                                      </p:cBhvr>
                                      <p:to>
                                        <p:strVal val="visible"/>
                                      </p:to>
                                    </p:set>
                                    <p:animEffect transition="in" filter="barn(inVertical)">
                                      <p:cBhvr>
                                        <p:cTn id="61"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275" y="1966100"/>
            <a:ext cx="8186251" cy="3383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6828" y="6130733"/>
            <a:ext cx="2216004" cy="903979"/>
          </a:xfrm>
          <a:prstGeom prst="rect">
            <a:avLst/>
          </a:prstGeom>
        </p:spPr>
      </p:pic>
    </p:spTree>
    <p:extLst>
      <p:ext uri="{BB962C8B-B14F-4D97-AF65-F5344CB8AC3E}">
        <p14:creationId xmlns:p14="http://schemas.microsoft.com/office/powerpoint/2010/main" val="384233265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2694047" y="2139038"/>
            <a:ext cx="7616706" cy="3212974"/>
            <a:chOff x="2591597" y="1999297"/>
            <a:chExt cx="7616706" cy="3212974"/>
          </a:xfrm>
        </p:grpSpPr>
        <p:sp>
          <p:nvSpPr>
            <p:cNvPr id="175" name="Shape 175"/>
            <p:cNvSpPr/>
            <p:nvPr/>
          </p:nvSpPr>
          <p:spPr>
            <a:xfrm flipV="1">
              <a:off x="2591597" y="2934040"/>
              <a:ext cx="7616706" cy="2053653"/>
            </a:xfrm>
            <a:prstGeom prst="line">
              <a:avLst/>
            </a:prstGeom>
            <a:ln w="63500">
              <a:solidFill>
                <a:srgbClr val="CCCCCC"/>
              </a:solidFill>
              <a:round/>
            </a:ln>
          </p:spPr>
          <p:txBody>
            <a:bodyPr lIns="0" tIns="0" rIns="0" bIns="0" anchor="ctr"/>
            <a:lstStyle/>
            <a:p>
              <a:pPr lvl="0"/>
              <a:endParaRPr/>
            </a:p>
          </p:txBody>
        </p:sp>
        <p:sp>
          <p:nvSpPr>
            <p:cNvPr id="176" name="Shape 176"/>
            <p:cNvSpPr/>
            <p:nvPr/>
          </p:nvSpPr>
          <p:spPr>
            <a:xfrm>
              <a:off x="5709135" y="3942271"/>
              <a:ext cx="1270000" cy="1270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CCCCCC"/>
            </a:solidFill>
            <a:ln>
              <a:solidFill/>
              <a:round/>
            </a:ln>
          </p:spPr>
          <p:txBody>
            <a:bodyPr lIns="0" tIns="0" rIns="0" bIns="0" anchor="ctr"/>
            <a:lstStyle/>
            <a:p>
              <a:pPr marL="43349" marR="43349" lvl="0" defTabSz="977900">
                <a:defRPr sz="1800">
                  <a:uFill>
                    <a:solidFill/>
                  </a:uFill>
                  <a:latin typeface="Arial"/>
                  <a:ea typeface="Arial"/>
                  <a:cs typeface="Arial"/>
                  <a:sym typeface="Arial"/>
                </a:defRPr>
              </a:pPr>
              <a:endParaRPr/>
            </a:p>
          </p:txBody>
        </p:sp>
        <p:sp>
          <p:nvSpPr>
            <p:cNvPr id="177" name="Shape 177"/>
            <p:cNvSpPr/>
            <p:nvPr/>
          </p:nvSpPr>
          <p:spPr>
            <a:xfrm>
              <a:off x="2591597" y="3321187"/>
              <a:ext cx="2438401" cy="106863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ctr" defTabSz="622300">
                <a:defRPr sz="6400" b="1">
                  <a:latin typeface="Helvetica Neue"/>
                  <a:ea typeface="Helvetica Neue"/>
                  <a:cs typeface="Helvetica Neue"/>
                  <a:sym typeface="Helvetica Neue"/>
                </a:defRPr>
              </a:lvl1pPr>
            </a:lstStyle>
            <a:p>
              <a:pPr lvl="0">
                <a:defRPr sz="1800" b="0"/>
              </a:pPr>
              <a:r>
                <a:rPr sz="6400" b="1" dirty="0"/>
                <a:t>help</a:t>
              </a:r>
            </a:p>
          </p:txBody>
        </p:sp>
        <p:sp>
          <p:nvSpPr>
            <p:cNvPr id="178" name="Shape 178"/>
            <p:cNvSpPr/>
            <p:nvPr/>
          </p:nvSpPr>
          <p:spPr>
            <a:xfrm>
              <a:off x="7590020" y="1999297"/>
              <a:ext cx="2438401" cy="106862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ctr" defTabSz="622300">
                <a:defRPr sz="6400" b="1">
                  <a:latin typeface="Helvetica Neue"/>
                  <a:ea typeface="Helvetica Neue"/>
                  <a:cs typeface="Helvetica Neue"/>
                  <a:sym typeface="Helvetica Neue"/>
                </a:defRPr>
              </a:lvl1pPr>
            </a:lstStyle>
            <a:p>
              <a:pPr lvl="0">
                <a:defRPr sz="1800" b="0"/>
              </a:pPr>
              <a:r>
                <a:rPr sz="6400" b="1" dirty="0"/>
                <a:t>harm</a:t>
              </a: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6828" y="6130733"/>
            <a:ext cx="2216004" cy="903979"/>
          </a:xfrm>
          <a:prstGeom prst="rect">
            <a:avLst/>
          </a:prstGeom>
        </p:spPr>
      </p:pic>
    </p:spTree>
    <p:extLst>
      <p:ext uri="{BB962C8B-B14F-4D97-AF65-F5344CB8AC3E}">
        <p14:creationId xmlns:p14="http://schemas.microsoft.com/office/powerpoint/2010/main" val="3952301221"/>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F4425"/>
        </a:solidFill>
        <a:effectLst/>
      </p:bgPr>
    </p:bg>
    <p:spTree>
      <p:nvGrpSpPr>
        <p:cNvPr id="1" name=""/>
        <p:cNvGrpSpPr/>
        <p:nvPr/>
      </p:nvGrpSpPr>
      <p:grpSpPr>
        <a:xfrm>
          <a:off x="0" y="0"/>
          <a:ext cx="0" cy="0"/>
          <a:chOff x="0" y="0"/>
          <a:chExt cx="0" cy="0"/>
        </a:xfrm>
      </p:grpSpPr>
      <p:sp>
        <p:nvSpPr>
          <p:cNvPr id="8" name="TextBox 7"/>
          <p:cNvSpPr txBox="1"/>
          <p:nvPr/>
        </p:nvSpPr>
        <p:spPr>
          <a:xfrm>
            <a:off x="1788160" y="989930"/>
            <a:ext cx="9428480" cy="285020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534" b="1" i="0" u="none" strike="noStrike" kern="0" cap="none" spc="0" normalizeH="0" baseline="0" noProof="0" dirty="0" smtClean="0">
                <a:ln>
                  <a:noFill/>
                </a:ln>
                <a:solidFill>
                  <a:srgbClr val="FFFFFF"/>
                </a:solidFill>
                <a:effectLst/>
                <a:uLnTx/>
                <a:uFillTx/>
                <a:latin typeface="WeblySleek UI Light"/>
                <a:cs typeface="WeblySleek UI Light"/>
                <a:sym typeface="Helvetica"/>
              </a:rPr>
              <a:t>Wet Fish Handshake</a:t>
            </a:r>
            <a:endParaRPr kumimoji="0" lang="en-US" sz="8534" b="0" i="0" u="none" strike="noStrike" kern="0" cap="none" spc="0" normalizeH="0" baseline="0" noProof="0" dirty="0">
              <a:ln>
                <a:noFill/>
              </a:ln>
              <a:solidFill>
                <a:srgbClr val="FFFFFF"/>
              </a:solidFill>
              <a:effectLst/>
              <a:uLnTx/>
              <a:uFillTx/>
              <a:latin typeface="WeblySleek UI Light"/>
              <a:cs typeface="WeblySleek UI Light"/>
              <a:sym typeface="Helvetica"/>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da-DK" sz="853" b="0" i="0" u="none" strike="noStrike" kern="0" cap="none" spc="0" normalizeH="0" baseline="0" noProof="0" dirty="0">
              <a:ln>
                <a:noFill/>
              </a:ln>
              <a:solidFill>
                <a:srgbClr val="FFFFFF"/>
              </a:solidFill>
              <a:effectLst/>
              <a:uLnTx/>
              <a:uFillTx/>
              <a:latin typeface="WeblySleek UI Semilight" pitchFamily="34" charset="0"/>
              <a:cs typeface="WeblySleek UI Semilight" pitchFamily="34" charset="0"/>
              <a:sym typeface="Helvetica"/>
            </a:endParaRPr>
          </a:p>
        </p:txBody>
      </p:sp>
      <p:sp>
        <p:nvSpPr>
          <p:cNvPr id="5" name="TextBox 4"/>
          <p:cNvSpPr txBox="1"/>
          <p:nvPr/>
        </p:nvSpPr>
        <p:spPr>
          <a:xfrm>
            <a:off x="7790375" y="6845085"/>
            <a:ext cx="4632960" cy="322076"/>
          </a:xfrm>
          <a:prstGeom prst="rect">
            <a:avLst/>
          </a:prstGeom>
          <a:noFill/>
        </p:spPr>
        <p:txBody>
          <a:bodyPr wrap="square" rtlCol="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93" b="0" i="0" u="none" strike="noStrike" kern="0" cap="none" spc="0" normalizeH="0" baseline="0" noProof="0" dirty="0">
                <a:ln>
                  <a:noFill/>
                </a:ln>
                <a:solidFill>
                  <a:srgbClr val="FFFFFF"/>
                </a:solidFill>
                <a:effectLst/>
                <a:uLnTx/>
                <a:uFillTx/>
                <a:latin typeface="Helvetica"/>
                <a:cs typeface="Helvetica"/>
                <a:sym typeface="Helvetica"/>
              </a:rPr>
              <a:t>INSPIRE </a:t>
            </a:r>
            <a:r>
              <a:rPr kumimoji="0" lang="en-US" sz="1493" b="0" i="0" u="none" strike="noStrike" kern="0" cap="none" spc="0" normalizeH="0" baseline="0" noProof="0" dirty="0" smtClean="0">
                <a:ln>
                  <a:noFill/>
                </a:ln>
                <a:solidFill>
                  <a:srgbClr val="FFFFFF"/>
                </a:solidFill>
                <a:effectLst/>
                <a:uLnTx/>
                <a:uFillTx/>
                <a:latin typeface="Wingdings"/>
                <a:cs typeface="Helvetica"/>
                <a:sym typeface="Wingdings" panose="05000000000000000000" pitchFamily="2" charset="2"/>
              </a:rPr>
              <a:t></a:t>
            </a:r>
            <a:r>
              <a:rPr kumimoji="0" lang="en-US" sz="1493" b="0" i="0" u="none" strike="noStrike" kern="0" cap="none" spc="0" normalizeH="0" baseline="0" noProof="0" dirty="0" smtClean="0">
                <a:ln>
                  <a:noFill/>
                </a:ln>
                <a:solidFill>
                  <a:srgbClr val="FFFFFF"/>
                </a:solidFill>
                <a:effectLst/>
                <a:uLnTx/>
                <a:uFillTx/>
                <a:latin typeface="Helvetica"/>
                <a:ea typeface="Wingdings"/>
                <a:cs typeface="Wingdings"/>
                <a:sym typeface="Helvetica"/>
              </a:rPr>
              <a:t> </a:t>
            </a:r>
            <a:r>
              <a:rPr kumimoji="0" lang="en-US" sz="1493" b="0" i="0" u="none" strike="noStrike" kern="0" cap="none" spc="0" normalizeH="0" baseline="0" noProof="0" dirty="0">
                <a:ln>
                  <a:noFill/>
                </a:ln>
                <a:solidFill>
                  <a:srgbClr val="FFFFFF"/>
                </a:solidFill>
                <a:effectLst/>
                <a:uLnTx/>
                <a:uFillTx/>
                <a:latin typeface="Helvetica"/>
                <a:ea typeface="Wingdings"/>
                <a:cs typeface="Wingdings"/>
                <a:sym typeface="Helvetica"/>
              </a:rPr>
              <a:t>EMPOWER </a:t>
            </a:r>
            <a:r>
              <a:rPr kumimoji="0" lang="en-US" sz="1493" b="0" i="0" u="none" strike="noStrike" kern="0" cap="none" spc="0" normalizeH="0" baseline="0" noProof="0" dirty="0">
                <a:ln>
                  <a:noFill/>
                </a:ln>
                <a:solidFill>
                  <a:srgbClr val="FFFFFF"/>
                </a:solidFill>
                <a:effectLst/>
                <a:uLnTx/>
                <a:uFillTx/>
                <a:latin typeface="Wingdings"/>
                <a:cs typeface="Helvetica"/>
                <a:sym typeface="Wingdings" panose="05000000000000000000" pitchFamily="2" charset="2"/>
              </a:rPr>
              <a:t></a:t>
            </a:r>
            <a:r>
              <a:rPr kumimoji="0" lang="en-US" sz="1493" b="0" i="0" u="none" strike="noStrike" kern="0" cap="none" spc="0" normalizeH="0" baseline="0" noProof="0" dirty="0" smtClean="0">
                <a:ln>
                  <a:noFill/>
                </a:ln>
                <a:solidFill>
                  <a:srgbClr val="FFFFFF"/>
                </a:solidFill>
                <a:effectLst/>
                <a:uLnTx/>
                <a:uFillTx/>
                <a:latin typeface="Helvetica"/>
                <a:ea typeface="Wingdings"/>
                <a:cs typeface="Wingdings"/>
                <a:sym typeface="Helvetica"/>
              </a:rPr>
              <a:t> </a:t>
            </a:r>
            <a:r>
              <a:rPr kumimoji="0" lang="en-US" sz="1493" b="0" i="0" u="none" strike="noStrike" kern="0" cap="none" spc="0" normalizeH="0" baseline="0" noProof="0" dirty="0">
                <a:ln>
                  <a:noFill/>
                </a:ln>
                <a:solidFill>
                  <a:srgbClr val="FFFFFF"/>
                </a:solidFill>
                <a:effectLst/>
                <a:uLnTx/>
                <a:uFillTx/>
                <a:latin typeface="Helvetica"/>
                <a:ea typeface="Wingdings"/>
                <a:cs typeface="Wingdings"/>
                <a:sym typeface="Helvetica"/>
              </a:rPr>
              <a:t>ENGAGE</a:t>
            </a:r>
            <a:endParaRPr kumimoji="0" lang="en-US" sz="1493" b="0" i="0" u="none" strike="noStrike" kern="0" cap="none" spc="0" normalizeH="0" baseline="0" noProof="0" dirty="0">
              <a:ln>
                <a:noFill/>
              </a:ln>
              <a:solidFill>
                <a:srgbClr val="FFFFFF"/>
              </a:solidFill>
              <a:effectLst/>
              <a:uLnTx/>
              <a:uFillTx/>
              <a:latin typeface="Helvetica"/>
              <a:cs typeface="Helvetica"/>
              <a:sym typeface="Helvetic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51" y="4777979"/>
            <a:ext cx="5428156" cy="2214319"/>
          </a:xfrm>
          <a:prstGeom prst="rect">
            <a:avLst/>
          </a:prstGeom>
        </p:spPr>
      </p:pic>
      <p:pic>
        <p:nvPicPr>
          <p:cNvPr id="9" name="Picture 2" descr="C:\Users\blablarist\JUMP!\Communication\Internal\Logos\J!white-MAN-UR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9039" y="4777979"/>
            <a:ext cx="1677677" cy="19073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5442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64D9E"/>
        </a:solidFill>
        <a:effectLst/>
      </p:bgPr>
    </p:bg>
    <p:spTree>
      <p:nvGrpSpPr>
        <p:cNvPr id="1" name=""/>
        <p:cNvGrpSpPr/>
        <p:nvPr/>
      </p:nvGrpSpPr>
      <p:grpSpPr>
        <a:xfrm>
          <a:off x="0" y="0"/>
          <a:ext cx="0" cy="0"/>
          <a:chOff x="0" y="0"/>
          <a:chExt cx="0" cy="0"/>
        </a:xfrm>
      </p:grpSpPr>
      <p:sp>
        <p:nvSpPr>
          <p:cNvPr id="8" name="TextBox 7"/>
          <p:cNvSpPr txBox="1"/>
          <p:nvPr/>
        </p:nvSpPr>
        <p:spPr>
          <a:xfrm>
            <a:off x="832624" y="809053"/>
            <a:ext cx="11740376" cy="2619947"/>
          </a:xfrm>
          <a:prstGeom prst="rect">
            <a:avLst/>
          </a:prstGeom>
          <a:noFill/>
        </p:spPr>
        <p:txBody>
          <a:bodyPr wrap="square" rtlCol="0">
            <a:normAutofit fontScale="70000" lnSpcReduction="20000"/>
          </a:bodyPr>
          <a:lstStyle/>
          <a:p>
            <a:pPr algn="ctr"/>
            <a:r>
              <a:rPr lang="en-US" sz="8534" b="1" dirty="0" smtClean="0">
                <a:solidFill>
                  <a:schemeClr val="bg1"/>
                </a:solidFill>
                <a:latin typeface="WeblySleek UI Light"/>
                <a:cs typeface="WeblySleek UI Light"/>
              </a:rPr>
              <a:t>Global Citizen Draw</a:t>
            </a:r>
            <a:endParaRPr lang="en-US" sz="8534" dirty="0">
              <a:solidFill>
                <a:schemeClr val="bg1"/>
              </a:solidFill>
              <a:latin typeface="WeblySleek UI Light"/>
              <a:cs typeface="WeblySleek UI Light"/>
            </a:endParaRPr>
          </a:p>
          <a:p>
            <a:endParaRPr lang="en-US" sz="5100" dirty="0" smtClean="0">
              <a:solidFill>
                <a:schemeClr val="bg1"/>
              </a:solidFill>
              <a:latin typeface="WeblySleek UI Light"/>
              <a:cs typeface="WeblySleek UI Light"/>
            </a:endParaRPr>
          </a:p>
          <a:p>
            <a:endParaRPr lang="en-US" sz="6187" dirty="0">
              <a:solidFill>
                <a:schemeClr val="bg1"/>
              </a:solidFill>
              <a:latin typeface="WeblySleek UI Light"/>
              <a:cs typeface="WeblySleek UI Light"/>
            </a:endParaRPr>
          </a:p>
          <a:p>
            <a:pPr algn="ctr"/>
            <a:r>
              <a:rPr lang="en-US" sz="7700" dirty="0">
                <a:solidFill>
                  <a:schemeClr val="bg1"/>
                </a:solidFill>
                <a:latin typeface="WeblySleek UI Light"/>
                <a:cs typeface="WeblySleek UI Light"/>
              </a:rPr>
              <a:t>What does </a:t>
            </a:r>
            <a:r>
              <a:rPr lang="en-US" sz="7700" dirty="0" smtClean="0">
                <a:solidFill>
                  <a:schemeClr val="bg1"/>
                </a:solidFill>
                <a:latin typeface="WeblySleek UI Light"/>
                <a:cs typeface="WeblySleek UI Light"/>
              </a:rPr>
              <a:t>a global citizen look like?</a:t>
            </a:r>
          </a:p>
        </p:txBody>
      </p:sp>
      <p:sp>
        <p:nvSpPr>
          <p:cNvPr id="2" name="Rectangle 1"/>
          <p:cNvSpPr/>
          <p:nvPr/>
        </p:nvSpPr>
        <p:spPr>
          <a:xfrm>
            <a:off x="1422399" y="3346266"/>
            <a:ext cx="10376877" cy="707886"/>
          </a:xfrm>
          <a:prstGeom prst="rect">
            <a:avLst/>
          </a:prstGeom>
        </p:spPr>
        <p:txBody>
          <a:bodyPr wrap="square">
            <a:spAutoFit/>
          </a:bodyPr>
          <a:lstStyle/>
          <a:p>
            <a:pPr algn="l">
              <a:spcAft>
                <a:spcPts val="1200"/>
              </a:spcAft>
            </a:pPr>
            <a:r>
              <a:rPr lang="en-US" sz="4000" dirty="0" smtClean="0">
                <a:solidFill>
                  <a:schemeClr val="bg1"/>
                </a:solidFill>
                <a:latin typeface="WeblySleek UI Light"/>
                <a:cs typeface="WeblySleek UI Light"/>
              </a:rPr>
              <a:t>What </a:t>
            </a:r>
            <a:r>
              <a:rPr lang="en-US" sz="4000" dirty="0">
                <a:solidFill>
                  <a:schemeClr val="bg1"/>
                </a:solidFill>
                <a:latin typeface="WeblySleek UI Light"/>
                <a:cs typeface="WeblySleek UI Light"/>
              </a:rPr>
              <a:t>do they</a:t>
            </a:r>
            <a:r>
              <a:rPr lang="en-US" sz="4000" dirty="0" smtClean="0">
                <a:solidFill>
                  <a:schemeClr val="bg1"/>
                </a:solidFill>
                <a:latin typeface="WeblySleek UI Light"/>
                <a:cs typeface="WeblySleek UI Light"/>
              </a:rPr>
              <a:t>:</a:t>
            </a:r>
          </a:p>
        </p:txBody>
      </p:sp>
      <p:sp>
        <p:nvSpPr>
          <p:cNvPr id="3" name="Rectangle 2"/>
          <p:cNvSpPr/>
          <p:nvPr/>
        </p:nvSpPr>
        <p:spPr>
          <a:xfrm>
            <a:off x="2510301" y="4185030"/>
            <a:ext cx="6502400" cy="2554545"/>
          </a:xfrm>
          <a:prstGeom prst="rect">
            <a:avLst/>
          </a:prstGeom>
        </p:spPr>
        <p:txBody>
          <a:bodyPr>
            <a:spAutoFit/>
          </a:bodyPr>
          <a:lstStyle/>
          <a:p>
            <a:pPr marL="571500" lvl="4" indent="-571500" algn="l">
              <a:buFont typeface="Arial" panose="020B0604020202020204" pitchFamily="34" charset="0"/>
              <a:buChar char="•"/>
            </a:pPr>
            <a:r>
              <a:rPr lang="en-US" sz="4000" dirty="0">
                <a:solidFill>
                  <a:schemeClr val="bg1"/>
                </a:solidFill>
                <a:latin typeface="WeblySleek UI Light"/>
                <a:cs typeface="WeblySleek UI Light"/>
              </a:rPr>
              <a:t>Think? </a:t>
            </a:r>
          </a:p>
          <a:p>
            <a:pPr marL="571500" lvl="4" indent="-571500" algn="l">
              <a:buFont typeface="Arial" panose="020B0604020202020204" pitchFamily="34" charset="0"/>
              <a:buChar char="•"/>
            </a:pPr>
            <a:r>
              <a:rPr lang="en-US" sz="4000" dirty="0">
                <a:solidFill>
                  <a:schemeClr val="bg1"/>
                </a:solidFill>
                <a:latin typeface="WeblySleek UI Light"/>
                <a:cs typeface="WeblySleek UI Light"/>
              </a:rPr>
              <a:t>Feel?</a:t>
            </a:r>
          </a:p>
          <a:p>
            <a:pPr marL="571500" lvl="4" indent="-571500" algn="l">
              <a:buFont typeface="Arial" panose="020B0604020202020204" pitchFamily="34" charset="0"/>
              <a:buChar char="•"/>
            </a:pPr>
            <a:r>
              <a:rPr lang="en-US" sz="4000" dirty="0">
                <a:solidFill>
                  <a:schemeClr val="bg1"/>
                </a:solidFill>
                <a:latin typeface="WeblySleek UI Light"/>
                <a:cs typeface="WeblySleek UI Light"/>
              </a:rPr>
              <a:t>Say?</a:t>
            </a:r>
          </a:p>
          <a:p>
            <a:pPr marL="571500" lvl="4" indent="-571500" algn="l">
              <a:buFont typeface="Arial" panose="020B0604020202020204" pitchFamily="34" charset="0"/>
              <a:buChar char="•"/>
            </a:pPr>
            <a:r>
              <a:rPr lang="en-US" sz="4000" dirty="0">
                <a:solidFill>
                  <a:schemeClr val="bg1"/>
                </a:solidFill>
                <a:latin typeface="WeblySleek UI Light"/>
                <a:cs typeface="WeblySleek UI Light"/>
              </a:rPr>
              <a:t>Do?</a:t>
            </a:r>
            <a:endParaRPr lang="da-DK" sz="2000" dirty="0">
              <a:solidFill>
                <a:schemeClr val="bg1"/>
              </a:solidFill>
              <a:latin typeface="WeblySleek UI Semilight" pitchFamily="34" charset="0"/>
              <a:cs typeface="WeblySleek UI Semilight" pitchFamily="34" charset="0"/>
            </a:endParaRPr>
          </a:p>
        </p:txBody>
      </p:sp>
      <p:sp>
        <p:nvSpPr>
          <p:cNvPr id="4" name="16-Point Star 3"/>
          <p:cNvSpPr/>
          <p:nvPr/>
        </p:nvSpPr>
        <p:spPr>
          <a:xfrm rot="20964091">
            <a:off x="4800600" y="3429230"/>
            <a:ext cx="7913077" cy="3415625"/>
          </a:xfrm>
          <a:prstGeom prst="star16">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44500" rtl="0" fontAlgn="auto" latinLnBrk="1" hangingPunct="0">
              <a:lnSpc>
                <a:spcPct val="100000"/>
              </a:lnSpc>
              <a:spcBef>
                <a:spcPts val="0"/>
              </a:spcBef>
              <a:spcAft>
                <a:spcPts val="0"/>
              </a:spcAft>
              <a:buClrTx/>
              <a:buSzTx/>
              <a:buFontTx/>
              <a:buNone/>
              <a:tabLst/>
            </a:pPr>
            <a:r>
              <a:rPr lang="en-AU" sz="2800" dirty="0" smtClean="0">
                <a:solidFill>
                  <a:srgbClr val="FFFFFF"/>
                </a:solidFill>
                <a:effectLst>
                  <a:outerShdw blurRad="38100" dist="12700" dir="5400000" rotWithShape="0">
                    <a:srgbClr val="000000">
                      <a:alpha val="50000"/>
                    </a:srgbClr>
                  </a:outerShdw>
                </a:effectLst>
                <a:latin typeface="+mj-lt"/>
                <a:ea typeface="+mj-ea"/>
                <a:cs typeface="+mj-cs"/>
                <a:sym typeface="Gill Sans"/>
              </a:rPr>
              <a:t>Teaspoons of Change…</a:t>
            </a:r>
          </a:p>
          <a:p>
            <a:pPr marL="0" marR="0" indent="0" algn="ctr" defTabSz="444500" rtl="0" fontAlgn="auto" latinLnBrk="1" hangingPunct="0">
              <a:lnSpc>
                <a:spcPct val="100000"/>
              </a:lnSpc>
              <a:spcBef>
                <a:spcPts val="0"/>
              </a:spcBef>
              <a:spcAft>
                <a:spcPts val="0"/>
              </a:spcAft>
              <a:buClrTx/>
              <a:buSzTx/>
              <a:buFontTx/>
              <a:buNone/>
              <a:tabLst/>
            </a:pPr>
            <a:r>
              <a:rPr kumimoji="0" lang="en-AU" sz="2800" b="0" i="0" u="none" strike="noStrike" cap="none" spc="0" normalizeH="0" baseline="0" dirty="0" smtClean="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rPr>
              <a:t>Help</a:t>
            </a:r>
            <a:r>
              <a:rPr kumimoji="0" lang="en-AU" sz="2800" b="0" i="0" u="none" strike="noStrike" cap="none" spc="0" normalizeH="0" dirty="0" smtClean="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rPr>
              <a:t> vs Harm…</a:t>
            </a:r>
          </a:p>
          <a:p>
            <a:pPr marL="0" marR="0" indent="0" algn="ctr" defTabSz="444500" rtl="0" fontAlgn="auto" latinLnBrk="1" hangingPunct="0">
              <a:lnSpc>
                <a:spcPct val="100000"/>
              </a:lnSpc>
              <a:spcBef>
                <a:spcPts val="0"/>
              </a:spcBef>
              <a:spcAft>
                <a:spcPts val="0"/>
              </a:spcAft>
              <a:buClrTx/>
              <a:buSzTx/>
              <a:buFontTx/>
              <a:buNone/>
              <a:tabLst/>
            </a:pPr>
            <a:r>
              <a:rPr lang="en-AU" sz="2800" baseline="0" dirty="0" smtClean="0">
                <a:solidFill>
                  <a:srgbClr val="FFFFFF"/>
                </a:solidFill>
                <a:effectLst>
                  <a:outerShdw blurRad="38100" dist="12700" dir="5400000" rotWithShape="0">
                    <a:srgbClr val="000000">
                      <a:alpha val="50000"/>
                    </a:srgbClr>
                  </a:outerShdw>
                </a:effectLst>
                <a:latin typeface="+mj-lt"/>
                <a:ea typeface="+mj-ea"/>
                <a:cs typeface="+mj-cs"/>
                <a:sym typeface="Gill Sans"/>
              </a:rPr>
              <a:t>Global Citizen Mindset…</a:t>
            </a:r>
          </a:p>
          <a:p>
            <a:pPr marL="0" marR="0" indent="0" algn="ctr" defTabSz="444500" rtl="0" fontAlgn="auto" latinLnBrk="1" hangingPunct="0">
              <a:lnSpc>
                <a:spcPct val="100000"/>
              </a:lnSpc>
              <a:spcBef>
                <a:spcPts val="0"/>
              </a:spcBef>
              <a:spcAft>
                <a:spcPts val="0"/>
              </a:spcAft>
              <a:buClrTx/>
              <a:buSzTx/>
              <a:buFontTx/>
              <a:buNone/>
              <a:tabLst/>
            </a:pPr>
            <a:r>
              <a:rPr kumimoji="0" lang="en-AU" sz="2800" b="0" i="0" u="none" strike="noStrike" cap="none" spc="0" normalizeH="0" dirty="0" smtClean="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rPr>
              <a:t>Your own creative ideas!!</a:t>
            </a:r>
            <a:endParaRPr kumimoji="0" lang="en-AU" sz="28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Tree>
    <p:extLst>
      <p:ext uri="{BB962C8B-B14F-4D97-AF65-F5344CB8AC3E}">
        <p14:creationId xmlns:p14="http://schemas.microsoft.com/office/powerpoint/2010/main" val="2982219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media-cache-ak0.pinimg.com/736x/cb/49/5e/cb495e2d5edb566fb5c544a4506848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302" y="945172"/>
            <a:ext cx="4034773" cy="572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4214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s-media-cache-ak0.pinimg.com/736x/cb/49/5e/cb495e2d5edb566fb5c544a4506848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452" y="945172"/>
            <a:ext cx="4034773" cy="5723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lipartbest.com/cliparts/ncB/KXX/ncBKXXjBi.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7683" y="0"/>
            <a:ext cx="5084640" cy="22684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wpclipart.com/blanks/callouts/oval_callout/Speech_bubble_sharp_lef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13" y="298227"/>
            <a:ext cx="4110179" cy="30963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drawing-factory.com/image-files/heart-drawings-0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761" t="23846" r="21393" b="14308"/>
          <a:stretch/>
        </p:blipFill>
        <p:spPr bwMode="auto">
          <a:xfrm>
            <a:off x="5498540" y="2690446"/>
            <a:ext cx="1356960" cy="12745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2.gstatic.com/images?q=tbn:ANd9GcSXixmg-KSbaT323T21N8Y0Q-cTQsyMk0nwMOaJSATwCEKUmC_66A:www.classhistory.co.uk/Pilgrim%2520Shoes/Big%2520shoe%2520drawing%25206.jpg"/>
          <p:cNvPicPr>
            <a:picLocks noChangeAspect="1" noChangeArrowheads="1"/>
          </p:cNvPicPr>
          <p:nvPr/>
        </p:nvPicPr>
        <p:blipFill rotWithShape="1">
          <a:blip r:embed="rId7">
            <a:extLst>
              <a:ext uri="{28A0092B-C50C-407E-A947-70E740481C1C}">
                <a14:useLocalDpi xmlns:a14="http://schemas.microsoft.com/office/drawing/2010/main" val="0"/>
              </a:ext>
            </a:extLst>
          </a:blip>
          <a:srcRect r="18996" b="35599"/>
          <a:stretch/>
        </p:blipFill>
        <p:spPr bwMode="auto">
          <a:xfrm>
            <a:off x="7836511" y="4784669"/>
            <a:ext cx="4496533" cy="2530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t2.gstatic.com/images?q=tbn:ANd9GcSXixmg-KSbaT323T21N8Y0Q-cTQsyMk0nwMOaJSATwCEKUmC_66A:www.classhistory.co.uk/Pilgrim%2520Shoes/Big%2520shoe%2520drawing%25206.jpg"/>
          <p:cNvPicPr>
            <a:picLocks noChangeAspect="1" noChangeArrowheads="1"/>
          </p:cNvPicPr>
          <p:nvPr/>
        </p:nvPicPr>
        <p:blipFill rotWithShape="1">
          <a:blip r:embed="rId7">
            <a:extLst>
              <a:ext uri="{28A0092B-C50C-407E-A947-70E740481C1C}">
                <a14:useLocalDpi xmlns:a14="http://schemas.microsoft.com/office/drawing/2010/main" val="0"/>
              </a:ext>
            </a:extLst>
          </a:blip>
          <a:srcRect r="18996" b="35599"/>
          <a:stretch/>
        </p:blipFill>
        <p:spPr bwMode="auto">
          <a:xfrm flipH="1">
            <a:off x="122480" y="4782406"/>
            <a:ext cx="4496533" cy="2530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fade">
                                      <p:cBhvr>
                                        <p:cTn id="22" dur="1000"/>
                                        <p:tgtEl>
                                          <p:spTgt spid="1034"/>
                                        </p:tgtEl>
                                      </p:cBhvr>
                                    </p:animEffect>
                                    <p:anim calcmode="lin" valueType="num">
                                      <p:cBhvr>
                                        <p:cTn id="23" dur="1000" fill="hold"/>
                                        <p:tgtEl>
                                          <p:spTgt spid="1034"/>
                                        </p:tgtEl>
                                        <p:attrNameLst>
                                          <p:attrName>ppt_x</p:attrName>
                                        </p:attrNameLst>
                                      </p:cBhvr>
                                      <p:tavLst>
                                        <p:tav tm="0">
                                          <p:val>
                                            <p:strVal val="#ppt_x"/>
                                          </p:val>
                                        </p:tav>
                                        <p:tav tm="100000">
                                          <p:val>
                                            <p:strVal val="#ppt_x"/>
                                          </p:val>
                                        </p:tav>
                                      </p:tavLst>
                                    </p:anim>
                                    <p:anim calcmode="lin" valueType="num">
                                      <p:cBhvr>
                                        <p:cTn id="24" dur="1000" fill="hold"/>
                                        <p:tgtEl>
                                          <p:spTgt spid="103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457271"/>
            <a:ext cx="6349815" cy="830997"/>
          </a:xfrm>
          <a:prstGeom prst="rect">
            <a:avLst/>
          </a:prstGeom>
        </p:spPr>
        <p:txBody>
          <a:bodyPr wrap="none">
            <a:spAutoFit/>
          </a:bodyPr>
          <a:lstStyle/>
          <a:p>
            <a:pPr algn="ctr"/>
            <a:r>
              <a:rPr lang="en-AU" sz="4800" b="1" dirty="0" smtClean="0">
                <a:solidFill>
                  <a:srgbClr val="000000"/>
                </a:solidFill>
                <a:effectLst>
                  <a:outerShdw blurRad="38100" dist="38100" dir="2700000" algn="tl">
                    <a:srgbClr val="000000">
                      <a:alpha val="43137"/>
                    </a:srgbClr>
                  </a:outerShdw>
                </a:effectLst>
              </a:rPr>
              <a:t>Are you a part of the</a:t>
            </a:r>
          </a:p>
        </p:txBody>
      </p:sp>
      <p:sp>
        <p:nvSpPr>
          <p:cNvPr id="6" name="Rectangle 5"/>
          <p:cNvSpPr/>
          <p:nvPr/>
        </p:nvSpPr>
        <p:spPr>
          <a:xfrm>
            <a:off x="6654985" y="2457271"/>
            <a:ext cx="6349815" cy="830997"/>
          </a:xfrm>
          <a:prstGeom prst="rect">
            <a:avLst/>
          </a:prstGeom>
        </p:spPr>
        <p:txBody>
          <a:bodyPr wrap="none">
            <a:spAutoFit/>
          </a:bodyPr>
          <a:lstStyle/>
          <a:p>
            <a:pPr algn="ctr"/>
            <a:r>
              <a:rPr lang="en-AU" sz="4800" b="1" dirty="0" smtClean="0">
                <a:solidFill>
                  <a:srgbClr val="000000"/>
                </a:solidFill>
                <a:effectLst>
                  <a:outerShdw blurRad="38100" dist="38100" dir="2700000" algn="tl">
                    <a:srgbClr val="000000">
                      <a:alpha val="43137"/>
                    </a:srgbClr>
                  </a:outerShdw>
                </a:effectLst>
              </a:rPr>
              <a:t>Are you a part of the </a:t>
            </a:r>
            <a:endParaRPr lang="en-AU" sz="4800" b="1" dirty="0" smtClean="0">
              <a:effectLst>
                <a:outerShdw blurRad="38100" dist="38100" dir="2700000" algn="tl">
                  <a:srgbClr val="000000">
                    <a:alpha val="43137"/>
                  </a:srgbClr>
                </a:outerShdw>
              </a:effectLst>
            </a:endParaRPr>
          </a:p>
        </p:txBody>
      </p:sp>
      <p:sp>
        <p:nvSpPr>
          <p:cNvPr id="7" name="Rectangle 6"/>
          <p:cNvSpPr/>
          <p:nvPr/>
        </p:nvSpPr>
        <p:spPr>
          <a:xfrm>
            <a:off x="603530" y="3886562"/>
            <a:ext cx="5142755" cy="1323439"/>
          </a:xfrm>
          <a:prstGeom prst="rect">
            <a:avLst/>
          </a:prstGeom>
        </p:spPr>
        <p:txBody>
          <a:bodyPr wrap="none">
            <a:spAutoFit/>
          </a:bodyPr>
          <a:lstStyle/>
          <a:p>
            <a:pPr algn="ctr"/>
            <a:r>
              <a:rPr lang="en-AU" sz="8000" b="1" dirty="0" smtClean="0">
                <a:solidFill>
                  <a:srgbClr val="000000"/>
                </a:solidFill>
                <a:effectLst>
                  <a:outerShdw blurRad="38100" dist="38100" dir="2700000" algn="tl">
                    <a:srgbClr val="000000">
                      <a:alpha val="43137"/>
                    </a:srgbClr>
                  </a:outerShdw>
                </a:effectLst>
              </a:rPr>
              <a:t>pollution?</a:t>
            </a:r>
            <a:endParaRPr lang="en-AU" sz="8000" b="1" dirty="0">
              <a:effectLst>
                <a:outerShdw blurRad="38100" dist="38100" dir="2700000" algn="tl">
                  <a:srgbClr val="000000">
                    <a:alpha val="43137"/>
                  </a:srgbClr>
                </a:outerShdw>
              </a:effectLst>
            </a:endParaRPr>
          </a:p>
        </p:txBody>
      </p:sp>
      <p:sp>
        <p:nvSpPr>
          <p:cNvPr id="8" name="Rectangle 7"/>
          <p:cNvSpPr/>
          <p:nvPr/>
        </p:nvSpPr>
        <p:spPr>
          <a:xfrm>
            <a:off x="7429234" y="3886562"/>
            <a:ext cx="4801315" cy="1323439"/>
          </a:xfrm>
          <a:prstGeom prst="rect">
            <a:avLst/>
          </a:prstGeom>
        </p:spPr>
        <p:txBody>
          <a:bodyPr wrap="none">
            <a:spAutoFit/>
          </a:bodyPr>
          <a:lstStyle/>
          <a:p>
            <a:pPr algn="ctr"/>
            <a:r>
              <a:rPr lang="en-AU" sz="8000" b="1" dirty="0" smtClean="0">
                <a:solidFill>
                  <a:srgbClr val="000000"/>
                </a:solidFill>
                <a:effectLst>
                  <a:outerShdw blurRad="38100" dist="38100" dir="2700000" algn="tl">
                    <a:srgbClr val="000000">
                      <a:alpha val="43137"/>
                    </a:srgbClr>
                  </a:outerShdw>
                </a:effectLst>
              </a:rPr>
              <a:t>solution?</a:t>
            </a:r>
            <a:endParaRPr lang="en-AU" sz="8000" b="1" dirty="0">
              <a:effectLst>
                <a:outerShdw blurRad="38100" dist="38100" dir="2700000" algn="tl">
                  <a:srgbClr val="000000">
                    <a:alpha val="43137"/>
                  </a:srgbClr>
                </a:outerShdw>
              </a:effectLst>
            </a:endParaRPr>
          </a:p>
        </p:txBody>
      </p:sp>
      <p:pic>
        <p:nvPicPr>
          <p:cNvPr id="10" name="Picture 9" descr="http://top10wala.in/wp-content/uploads/2013/07/india-river-pollution-2010-3-25-3-16-40.jpg"/>
          <p:cNvPicPr>
            <a:picLocks noChangeAspect="1"/>
          </p:cNvPicPr>
          <p:nvPr/>
        </p:nvPicPr>
        <p:blipFill rotWithShape="1">
          <a:blip r:embed="rId3">
            <a:extLst>
              <a:ext uri="{28A0092B-C50C-407E-A947-70E740481C1C}">
                <a14:useLocalDpi xmlns:a14="http://schemas.microsoft.com/office/drawing/2010/main" val="0"/>
              </a:ext>
            </a:extLst>
          </a:blip>
          <a:srcRect r="45853"/>
          <a:stretch/>
        </p:blipFill>
        <p:spPr bwMode="auto">
          <a:xfrm>
            <a:off x="0" y="0"/>
            <a:ext cx="6480313" cy="7315200"/>
          </a:xfrm>
          <a:prstGeom prst="rect">
            <a:avLst/>
          </a:prstGeom>
          <a:noFill/>
          <a:ln>
            <a:no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312" y="0"/>
            <a:ext cx="6524487" cy="8699316"/>
          </a:xfrm>
          <a:prstGeom prst="rect">
            <a:avLst/>
          </a:prstGeom>
        </p:spPr>
      </p:pic>
      <p:sp>
        <p:nvSpPr>
          <p:cNvPr id="9" name="Rectangle 8"/>
          <p:cNvSpPr/>
          <p:nvPr/>
        </p:nvSpPr>
        <p:spPr>
          <a:xfrm>
            <a:off x="5640625" y="535538"/>
            <a:ext cx="1723549" cy="1323439"/>
          </a:xfrm>
          <a:prstGeom prst="rect">
            <a:avLst/>
          </a:prstGeom>
          <a:solidFill>
            <a:schemeClr val="tx1"/>
          </a:solidFill>
        </p:spPr>
        <p:txBody>
          <a:bodyPr wrap="none">
            <a:spAutoFit/>
          </a:bodyPr>
          <a:lstStyle/>
          <a:p>
            <a:pPr algn="ctr"/>
            <a:r>
              <a:rPr lang="en-AU" sz="8000" b="1" dirty="0" smtClean="0">
                <a:solidFill>
                  <a:schemeClr val="bg1"/>
                </a:solidFill>
                <a:effectLst>
                  <a:outerShdw blurRad="38100" dist="38100" dir="2700000" algn="tl">
                    <a:srgbClr val="000000">
                      <a:alpha val="43137"/>
                    </a:srgbClr>
                  </a:outerShdw>
                </a:effectLst>
              </a:rPr>
              <a:t>OR</a:t>
            </a:r>
            <a:endParaRPr lang="en-AU" sz="8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675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body" idx="1"/>
          </p:nvPr>
        </p:nvSpPr>
        <p:spPr>
          <a:xfrm>
            <a:off x="1256071" y="6435441"/>
            <a:ext cx="10473554" cy="830004"/>
          </a:xfrm>
          <a:prstGeom prst="rect">
            <a:avLst/>
          </a:prstGeom>
        </p:spPr>
        <p:txBody>
          <a:bodyPr/>
          <a:lstStyle>
            <a:lvl1pPr>
              <a:defRPr>
                <a:solidFill>
                  <a:srgbClr val="4C4C4C"/>
                </a:solidFill>
                <a:uFill>
                  <a:solidFill>
                    <a:srgbClr val="4C4C4C"/>
                  </a:solidFill>
                </a:uFill>
              </a:defRPr>
            </a:lvl1pPr>
          </a:lstStyle>
          <a:p>
            <a:pPr lvl="0">
              <a:defRPr sz="1800">
                <a:solidFill>
                  <a:srgbClr val="000000"/>
                </a:solidFill>
                <a:uFillTx/>
              </a:defRPr>
            </a:pPr>
            <a:r>
              <a:rPr lang="en-AU" sz="3200" dirty="0" smtClean="0">
                <a:solidFill>
                  <a:srgbClr val="4C4C4C"/>
                </a:solidFill>
                <a:uFill>
                  <a:solidFill>
                    <a:srgbClr val="4C4C4C"/>
                  </a:solidFill>
                </a:uFill>
              </a:rPr>
              <a:t>a sustainable</a:t>
            </a:r>
            <a:r>
              <a:rPr sz="3200" dirty="0" smtClean="0">
                <a:solidFill>
                  <a:srgbClr val="4C4C4C"/>
                </a:solidFill>
                <a:uFill>
                  <a:solidFill>
                    <a:srgbClr val="4C4C4C"/>
                  </a:solidFill>
                </a:uFill>
              </a:rPr>
              <a:t> </a:t>
            </a:r>
            <a:r>
              <a:rPr sz="3200" dirty="0">
                <a:solidFill>
                  <a:srgbClr val="4C4C4C"/>
                </a:solidFill>
                <a:uFill>
                  <a:solidFill>
                    <a:srgbClr val="4C4C4C"/>
                  </a:solidFill>
                </a:uFill>
              </a:rPr>
              <a:t>lifestyle model and education project.</a:t>
            </a:r>
          </a:p>
        </p:txBody>
      </p:sp>
      <p:pic>
        <p:nvPicPr>
          <p:cNvPr id="231" name="image1.png"/>
          <p:cNvPicPr/>
          <p:nvPr/>
        </p:nvPicPr>
        <p:blipFill rotWithShape="1">
          <a:blip r:embed="rId3">
            <a:extLst/>
          </a:blip>
          <a:srcRect r="35120"/>
          <a:stretch/>
        </p:blipFill>
        <p:spPr>
          <a:xfrm>
            <a:off x="0" y="0"/>
            <a:ext cx="8445731" cy="6248401"/>
          </a:xfrm>
          <a:prstGeom prst="rect">
            <a:avLst/>
          </a:prstGeom>
          <a:ln w="12700">
            <a:round/>
          </a:ln>
        </p:spPr>
      </p:pic>
      <p:pic>
        <p:nvPicPr>
          <p:cNvPr id="4" name="image8.jpg"/>
          <p:cNvPicPr/>
          <p:nvPr/>
        </p:nvPicPr>
        <p:blipFill>
          <a:blip r:embed="rId4" cstate="print">
            <a:extLst/>
          </a:blip>
          <a:stretch>
            <a:fillRect/>
          </a:stretch>
        </p:blipFill>
        <p:spPr>
          <a:xfrm>
            <a:off x="8445731" y="0"/>
            <a:ext cx="4559069" cy="6248401"/>
          </a:xfrm>
          <a:prstGeom prst="rect">
            <a:avLst/>
          </a:prstGeom>
          <a:ln w="12700">
            <a:round/>
          </a:ln>
        </p:spPr>
      </p:pic>
    </p:spTree>
    <p:extLst>
      <p:ext uri="{BB962C8B-B14F-4D97-AF65-F5344CB8AC3E}">
        <p14:creationId xmlns:p14="http://schemas.microsoft.com/office/powerpoint/2010/main" val="771676495"/>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image11.jpg"/>
          <p:cNvPicPr/>
          <p:nvPr/>
        </p:nvPicPr>
        <p:blipFill>
          <a:blip r:embed="rId3">
            <a:extLst/>
          </a:blip>
          <a:stretch>
            <a:fillRect/>
          </a:stretch>
        </p:blipFill>
        <p:spPr>
          <a:xfrm>
            <a:off x="6044350" y="114300"/>
            <a:ext cx="6412292" cy="2920060"/>
          </a:xfrm>
          <a:prstGeom prst="rect">
            <a:avLst/>
          </a:prstGeom>
          <a:ln w="12700">
            <a:round/>
          </a:ln>
        </p:spPr>
      </p:pic>
      <p:pic>
        <p:nvPicPr>
          <p:cNvPr id="240" name="image12.jpg"/>
          <p:cNvPicPr/>
          <p:nvPr/>
        </p:nvPicPr>
        <p:blipFill>
          <a:blip r:embed="rId4">
            <a:extLst/>
          </a:blip>
          <a:stretch>
            <a:fillRect/>
          </a:stretch>
        </p:blipFill>
        <p:spPr>
          <a:xfrm>
            <a:off x="1625600" y="3186759"/>
            <a:ext cx="9753600" cy="4441640"/>
          </a:xfrm>
          <a:prstGeom prst="rect">
            <a:avLst/>
          </a:prstGeom>
          <a:ln w="12700">
            <a:round/>
          </a:ln>
        </p:spPr>
      </p:pic>
      <p:pic>
        <p:nvPicPr>
          <p:cNvPr id="241" name="image13.jpg"/>
          <p:cNvPicPr/>
          <p:nvPr/>
        </p:nvPicPr>
        <p:blipFill>
          <a:blip r:embed="rId5">
            <a:extLst/>
          </a:blip>
          <a:stretch>
            <a:fillRect/>
          </a:stretch>
        </p:blipFill>
        <p:spPr>
          <a:xfrm>
            <a:off x="584200" y="114300"/>
            <a:ext cx="4876801" cy="2920060"/>
          </a:xfrm>
          <a:prstGeom prst="rect">
            <a:avLst/>
          </a:prstGeom>
          <a:ln w="12700">
            <a:round/>
          </a:ln>
        </p:spPr>
      </p:pic>
    </p:spTree>
    <p:extLst>
      <p:ext uri="{BB962C8B-B14F-4D97-AF65-F5344CB8AC3E}">
        <p14:creationId xmlns:p14="http://schemas.microsoft.com/office/powerpoint/2010/main" val="132335282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1" y="369277"/>
            <a:ext cx="12974578" cy="6576646"/>
          </a:xfrm>
          <a:prstGeom prst="rect">
            <a:avLst/>
          </a:prstGeom>
        </p:spPr>
      </p:pic>
    </p:spTree>
    <p:extLst>
      <p:ext uri="{BB962C8B-B14F-4D97-AF65-F5344CB8AC3E}">
        <p14:creationId xmlns:p14="http://schemas.microsoft.com/office/powerpoint/2010/main" val="148724598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 name="kapiti observer outside on deck.jpg"/>
          <p:cNvPicPr/>
          <p:nvPr/>
        </p:nvPicPr>
        <p:blipFill>
          <a:blip r:embed="rId3">
            <a:extLst/>
          </a:blip>
          <a:stretch>
            <a:fillRect/>
          </a:stretch>
        </p:blipFill>
        <p:spPr>
          <a:xfrm>
            <a:off x="990600" y="0"/>
            <a:ext cx="11015831" cy="7315200"/>
          </a:xfrm>
          <a:prstGeom prst="rect">
            <a:avLst/>
          </a:prstGeom>
          <a:ln>
            <a:round/>
          </a:ln>
        </p:spPr>
      </p:pic>
      <p:sp>
        <p:nvSpPr>
          <p:cNvPr id="258" name="Shape 258"/>
          <p:cNvSpPr>
            <a:spLocks noGrp="1"/>
          </p:cNvSpPr>
          <p:nvPr>
            <p:ph type="sldNum" sz="quarter" idx="4294967295"/>
          </p:nvPr>
        </p:nvSpPr>
        <p:spPr>
          <a:xfrm>
            <a:off x="10681300" y="6661574"/>
            <a:ext cx="312068" cy="304800"/>
          </a:xfrm>
          <a:prstGeom prst="rect">
            <a:avLst/>
          </a:prstGeom>
          <a:extLst>
            <a:ext uri="{C572A759-6A51-4108-AA02-DFA0A04FC94B}">
              <ma14:wrappingTextBoxFlag xmlns="" xmlns:ma14="http://schemas.microsoft.com/office/mac/drawingml/2011/main" val="1"/>
            </a:ext>
          </a:extLst>
        </p:spPr>
        <p:txBody>
          <a:bodyPr/>
          <a:lstStyle/>
          <a:p>
            <a:pPr lvl="0">
              <a:defRPr sz="1800">
                <a:uFillTx/>
              </a:defRPr>
            </a:pPr>
            <a:fld id="{86CB4B4D-7CA3-9044-876B-883B54F8677D}" type="slidenum">
              <a:rPr sz="1400">
                <a:uFill>
                  <a:solidFill/>
                </a:uFill>
              </a:rPr>
              <a:t>70</a:t>
            </a:fld>
            <a:endParaRPr sz="1400">
              <a:uFill>
                <a:solidFill/>
              </a:uFill>
            </a:endParaRPr>
          </a:p>
        </p:txBody>
      </p:sp>
    </p:spTree>
    <p:extLst>
      <p:ext uri="{BB962C8B-B14F-4D97-AF65-F5344CB8AC3E}">
        <p14:creationId xmlns:p14="http://schemas.microsoft.com/office/powerpoint/2010/main" val="4291746087"/>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kapiti observer working at desk.jpg"/>
          <p:cNvPicPr/>
          <p:nvPr/>
        </p:nvPicPr>
        <p:blipFill>
          <a:blip r:embed="rId3">
            <a:extLst/>
          </a:blip>
          <a:stretch>
            <a:fillRect/>
          </a:stretch>
        </p:blipFill>
        <p:spPr>
          <a:xfrm>
            <a:off x="4419599" y="-2283"/>
            <a:ext cx="11015831" cy="7315201"/>
          </a:xfrm>
          <a:prstGeom prst="rect">
            <a:avLst/>
          </a:prstGeom>
          <a:ln>
            <a:round/>
          </a:ln>
        </p:spPr>
      </p:pic>
      <p:pic>
        <p:nvPicPr>
          <p:cNvPr id="252" name="kapiti observer inside view.jpg"/>
          <p:cNvPicPr/>
          <p:nvPr/>
        </p:nvPicPr>
        <p:blipFill>
          <a:blip r:embed="rId4">
            <a:extLst/>
          </a:blip>
          <a:stretch>
            <a:fillRect/>
          </a:stretch>
        </p:blipFill>
        <p:spPr>
          <a:xfrm>
            <a:off x="0" y="0"/>
            <a:ext cx="4864100" cy="7319901"/>
          </a:xfrm>
          <a:prstGeom prst="rect">
            <a:avLst/>
          </a:prstGeom>
          <a:ln>
            <a:round/>
          </a:ln>
        </p:spPr>
      </p:pic>
      <p:sp>
        <p:nvSpPr>
          <p:cNvPr id="253" name="Shape 253"/>
          <p:cNvSpPr>
            <a:spLocks noGrp="1"/>
          </p:cNvSpPr>
          <p:nvPr>
            <p:ph type="sldNum" sz="quarter" idx="4294967295"/>
          </p:nvPr>
        </p:nvSpPr>
        <p:spPr>
          <a:xfrm>
            <a:off x="10681300" y="6661574"/>
            <a:ext cx="312068" cy="304800"/>
          </a:xfrm>
          <a:prstGeom prst="rect">
            <a:avLst/>
          </a:prstGeom>
          <a:extLst>
            <a:ext uri="{C572A759-6A51-4108-AA02-DFA0A04FC94B}">
              <ma14:wrappingTextBoxFlag xmlns="" xmlns:ma14="http://schemas.microsoft.com/office/mac/drawingml/2011/main" val="1"/>
            </a:ext>
          </a:extLst>
        </p:spPr>
        <p:txBody>
          <a:bodyPr/>
          <a:lstStyle/>
          <a:p>
            <a:pPr lvl="0">
              <a:defRPr sz="1800">
                <a:uFillTx/>
              </a:defRPr>
            </a:pPr>
            <a:fld id="{86CB4B4D-7CA3-9044-876B-883B54F8677D}" type="slidenum">
              <a:rPr sz="1400">
                <a:uFill>
                  <a:solidFill/>
                </a:uFill>
              </a:rPr>
              <a:t>71</a:t>
            </a:fld>
            <a:endParaRPr sz="1400">
              <a:uFill>
                <a:solidFill/>
              </a:uFill>
            </a:endParaRPr>
          </a:p>
        </p:txBody>
      </p:sp>
    </p:spTree>
    <p:extLst>
      <p:ext uri="{BB962C8B-B14F-4D97-AF65-F5344CB8AC3E}">
        <p14:creationId xmlns:p14="http://schemas.microsoft.com/office/powerpoint/2010/main" val="126611923"/>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527" y="0"/>
            <a:ext cx="10767746" cy="7315200"/>
          </a:xfrm>
          <a:prstGeom prst="rect">
            <a:avLst/>
          </a:prstGeom>
        </p:spPr>
      </p:pic>
    </p:spTree>
    <p:extLst>
      <p:ext uri="{BB962C8B-B14F-4D97-AF65-F5344CB8AC3E}">
        <p14:creationId xmlns:p14="http://schemas.microsoft.com/office/powerpoint/2010/main" val="938734845"/>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2265"/>
          <a:stretch/>
        </p:blipFill>
        <p:spPr>
          <a:xfrm>
            <a:off x="0" y="0"/>
            <a:ext cx="13004800" cy="7315200"/>
          </a:xfrm>
          <a:prstGeom prst="rect">
            <a:avLst/>
          </a:prstGeom>
        </p:spPr>
      </p:pic>
    </p:spTree>
    <p:extLst>
      <p:ext uri="{BB962C8B-B14F-4D97-AF65-F5344CB8AC3E}">
        <p14:creationId xmlns:p14="http://schemas.microsoft.com/office/powerpoint/2010/main" val="4254309119"/>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764" y="0"/>
            <a:ext cx="10253273" cy="7315200"/>
          </a:xfrm>
          <a:prstGeom prst="rect">
            <a:avLst/>
          </a:prstGeom>
        </p:spPr>
      </p:pic>
    </p:spTree>
    <p:extLst>
      <p:ext uri="{BB962C8B-B14F-4D97-AF65-F5344CB8AC3E}">
        <p14:creationId xmlns:p14="http://schemas.microsoft.com/office/powerpoint/2010/main" val="1697755345"/>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25946752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745" y="1479958"/>
            <a:ext cx="5350713" cy="4687793"/>
          </a:xfrm>
          <a:prstGeom prst="rect">
            <a:avLst/>
          </a:prstGeom>
        </p:spPr>
      </p:pic>
      <p:sp>
        <p:nvSpPr>
          <p:cNvPr id="4" name="Cloud Callout 3"/>
          <p:cNvSpPr/>
          <p:nvPr/>
        </p:nvSpPr>
        <p:spPr>
          <a:xfrm>
            <a:off x="6916187" y="727828"/>
            <a:ext cx="5109035" cy="2030214"/>
          </a:xfrm>
          <a:prstGeom prst="cloudCallout">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44500" rtl="0" fontAlgn="auto" latinLnBrk="1" hangingPunct="0">
              <a:lnSpc>
                <a:spcPct val="100000"/>
              </a:lnSpc>
              <a:spcBef>
                <a:spcPts val="0"/>
              </a:spcBef>
              <a:spcAft>
                <a:spcPts val="0"/>
              </a:spcAft>
              <a:buClrTx/>
              <a:buSzTx/>
              <a:buFontTx/>
              <a:buNone/>
              <a:tabLst/>
            </a:pPr>
            <a:r>
              <a:rPr kumimoji="0" lang="ja-JP" altLang="en-US" sz="4000" b="1" i="0" u="none" strike="noStrike" cap="none" spc="0" normalizeH="0" baseline="0" dirty="0" smtClean="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rPr>
              <a:t>マイはし！</a:t>
            </a:r>
            <a:endParaRPr kumimoji="0" lang="en-US" altLang="ja-JP" sz="4000" b="1" i="0" u="none" strike="noStrike" cap="none" spc="0" normalizeH="0" baseline="0" dirty="0" smtClean="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a:p>
            <a:pPr marL="0" marR="0" indent="0" algn="ctr" defTabSz="444500" rtl="0" fontAlgn="auto" latinLnBrk="1" hangingPunct="0">
              <a:lnSpc>
                <a:spcPct val="100000"/>
              </a:lnSpc>
              <a:spcBef>
                <a:spcPts val="0"/>
              </a:spcBef>
              <a:spcAft>
                <a:spcPts val="0"/>
              </a:spcAft>
              <a:buClrTx/>
              <a:buSzTx/>
              <a:buFontTx/>
              <a:buNone/>
              <a:tabLst/>
            </a:pPr>
            <a:r>
              <a:rPr kumimoji="0" lang="ja-JP" altLang="en-US" sz="4000" b="1" i="0" u="none" strike="noStrike" cap="none" spc="0" normalizeH="0" baseline="0" dirty="0" smtClean="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rPr>
              <a:t>忘れないでね</a:t>
            </a:r>
            <a:endParaRPr kumimoji="0" lang="en-AU" sz="4000" b="1"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Tree>
    <p:extLst>
      <p:ext uri="{BB962C8B-B14F-4D97-AF65-F5344CB8AC3E}">
        <p14:creationId xmlns:p14="http://schemas.microsoft.com/office/powerpoint/2010/main" val="17770901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rTnuXZq34qs/Tz8eT69wAZI/AAAAAAAAA0c/7SQX13xIcM8/s1600/thai+cooking+class3_curry+pastes+at+mark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456"/>
            <a:ext cx="13164304" cy="788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243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43AAE0"/>
        </a:solidFill>
        <a:effectLst/>
      </p:bgPr>
    </p:bg>
    <p:spTree>
      <p:nvGrpSpPr>
        <p:cNvPr id="1" name=""/>
        <p:cNvGrpSpPr/>
        <p:nvPr/>
      </p:nvGrpSpPr>
      <p:grpSpPr>
        <a:xfrm>
          <a:off x="0" y="0"/>
          <a:ext cx="0" cy="0"/>
          <a:chOff x="0" y="0"/>
          <a:chExt cx="0" cy="0"/>
        </a:xfrm>
      </p:grpSpPr>
      <p:sp>
        <p:nvSpPr>
          <p:cNvPr id="8" name="TextBox 7"/>
          <p:cNvSpPr txBox="1"/>
          <p:nvPr/>
        </p:nvSpPr>
        <p:spPr>
          <a:xfrm>
            <a:off x="1320995" y="989930"/>
            <a:ext cx="10362809" cy="2939266"/>
          </a:xfrm>
          <a:prstGeom prst="rect">
            <a:avLst/>
          </a:prstGeom>
          <a:noFill/>
        </p:spPr>
        <p:txBody>
          <a:bodyPr wrap="square" rtlCol="0">
            <a:spAutoFit/>
          </a:bodyPr>
          <a:lstStyle/>
          <a:p>
            <a:pPr algn="ctr"/>
            <a:r>
              <a:rPr lang="en-US" sz="8800" b="1" dirty="0" smtClean="0">
                <a:solidFill>
                  <a:schemeClr val="bg1"/>
                </a:solidFill>
                <a:latin typeface="WeblySleek UI Light"/>
                <a:cs typeface="WeblySleek UI Light"/>
              </a:rPr>
              <a:t>Lumberjack Handshake</a:t>
            </a:r>
            <a:endParaRPr lang="en-US" sz="8800" dirty="0">
              <a:solidFill>
                <a:schemeClr val="bg1"/>
              </a:solidFill>
              <a:latin typeface="WeblySleek UI Light"/>
              <a:cs typeface="WeblySleek UI Light"/>
            </a:endParaRPr>
          </a:p>
          <a:p>
            <a:endParaRPr lang="da-DK" sz="900" dirty="0">
              <a:solidFill>
                <a:schemeClr val="bg1"/>
              </a:solidFill>
              <a:latin typeface="WeblySleek UI Semilight" pitchFamily="34" charset="0"/>
              <a:cs typeface="WeblySleek UI Semilight" pitchFamily="34" charset="0"/>
            </a:endParaRPr>
          </a:p>
        </p:txBody>
      </p:sp>
      <p:sp>
        <p:nvSpPr>
          <p:cNvPr id="5" name="TextBox 4"/>
          <p:cNvSpPr txBox="1"/>
          <p:nvPr/>
        </p:nvSpPr>
        <p:spPr>
          <a:xfrm>
            <a:off x="7790375" y="6845085"/>
            <a:ext cx="4632960" cy="322076"/>
          </a:xfrm>
          <a:prstGeom prst="rect">
            <a:avLst/>
          </a:prstGeom>
          <a:noFill/>
        </p:spPr>
        <p:txBody>
          <a:bodyPr wrap="square" rtlCol="0">
            <a:spAutoFit/>
          </a:bodyPr>
          <a:lstStyle/>
          <a:p>
            <a:pPr algn="r"/>
            <a:r>
              <a:rPr lang="en-US" sz="1493" dirty="0">
                <a:solidFill>
                  <a:schemeClr val="bg1"/>
                </a:solidFill>
              </a:rPr>
              <a:t>INSPIRE </a:t>
            </a:r>
            <a:r>
              <a:rPr lang="en-US" sz="1493" dirty="0" smtClean="0">
                <a:solidFill>
                  <a:schemeClr val="bg1"/>
                </a:solidFill>
                <a:latin typeface="Wingdings"/>
                <a:sym typeface="Wingdings" panose="05000000000000000000" pitchFamily="2" charset="2"/>
              </a:rPr>
              <a:t></a:t>
            </a:r>
            <a:r>
              <a:rPr lang="en-US" sz="1493" dirty="0" smtClean="0">
                <a:solidFill>
                  <a:schemeClr val="bg1"/>
                </a:solidFill>
                <a:ea typeface="Wingdings"/>
                <a:cs typeface="Wingdings"/>
              </a:rPr>
              <a:t> </a:t>
            </a:r>
            <a:r>
              <a:rPr lang="en-US" sz="1493" dirty="0">
                <a:solidFill>
                  <a:schemeClr val="bg1"/>
                </a:solidFill>
                <a:ea typeface="Wingdings"/>
                <a:cs typeface="Wingdings"/>
              </a:rPr>
              <a:t>EMPOWER </a:t>
            </a:r>
            <a:r>
              <a:rPr lang="en-US" sz="1493" dirty="0">
                <a:solidFill>
                  <a:schemeClr val="bg1"/>
                </a:solidFill>
                <a:latin typeface="Wingdings"/>
                <a:sym typeface="Wingdings" panose="05000000000000000000" pitchFamily="2" charset="2"/>
              </a:rPr>
              <a:t></a:t>
            </a:r>
            <a:r>
              <a:rPr lang="en-US" sz="1493" dirty="0" smtClean="0">
                <a:solidFill>
                  <a:schemeClr val="bg1"/>
                </a:solidFill>
                <a:ea typeface="Wingdings"/>
                <a:cs typeface="Wingdings"/>
              </a:rPr>
              <a:t> </a:t>
            </a:r>
            <a:r>
              <a:rPr lang="en-US" sz="1493" dirty="0">
                <a:solidFill>
                  <a:schemeClr val="bg1"/>
                </a:solidFill>
                <a:ea typeface="Wingdings"/>
                <a:cs typeface="Wingdings"/>
              </a:rPr>
              <a:t>ENGAGE</a:t>
            </a:r>
            <a:endParaRPr lang="en-US" sz="1493" dirty="0">
              <a:solidFill>
                <a:schemeClr val="bg1"/>
              </a:solidFill>
            </a:endParaRPr>
          </a:p>
        </p:txBody>
      </p:sp>
      <p:pic>
        <p:nvPicPr>
          <p:cNvPr id="6" name="Picture 2" descr="C:\Users\blablarist\JUMP!\Communication\Internal\Logos\J!white-MAN-UR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9039" y="4777979"/>
            <a:ext cx="1677677" cy="190730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51" y="4777979"/>
            <a:ext cx="5428156" cy="2214319"/>
          </a:xfrm>
          <a:prstGeom prst="rect">
            <a:avLst/>
          </a:prstGeom>
        </p:spPr>
      </p:pic>
    </p:spTree>
    <p:extLst>
      <p:ext uri="{BB962C8B-B14F-4D97-AF65-F5344CB8AC3E}">
        <p14:creationId xmlns:p14="http://schemas.microsoft.com/office/powerpoint/2010/main" val="9664148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264" y="5611123"/>
            <a:ext cx="3254752" cy="1327717"/>
          </a:xfrm>
          <a:prstGeom prst="rect">
            <a:avLst/>
          </a:prstGeom>
          <a:ln w="12700">
            <a:miter lim="400000"/>
          </a:ln>
        </p:spPr>
      </p:pic>
      <p:sp>
        <p:nvSpPr>
          <p:cNvPr id="2" name="Rectangle 1"/>
          <p:cNvSpPr/>
          <p:nvPr/>
        </p:nvSpPr>
        <p:spPr>
          <a:xfrm>
            <a:off x="550038" y="1105380"/>
            <a:ext cx="11904723" cy="3416320"/>
          </a:xfrm>
          <a:prstGeom prst="rect">
            <a:avLst/>
          </a:prstGeom>
        </p:spPr>
        <p:txBody>
          <a:bodyPr wrap="square">
            <a:spAutoFit/>
          </a:bodyPr>
          <a:lstStyle/>
          <a:p>
            <a:r>
              <a:rPr lang="en-AU" altLang="ja-JP" sz="7200" b="1" dirty="0" smtClean="0"/>
              <a:t>What are your </a:t>
            </a:r>
          </a:p>
          <a:p>
            <a:endParaRPr lang="en-AU" altLang="ja-JP" sz="7200" b="1" dirty="0"/>
          </a:p>
          <a:p>
            <a:r>
              <a:rPr lang="en-AU" altLang="ja-JP" sz="7200" b="1" dirty="0" smtClean="0"/>
              <a:t>Teaspoons of Change… ?</a:t>
            </a:r>
            <a:endParaRPr lang="en-AU" sz="7200" b="1" dirty="0"/>
          </a:p>
        </p:txBody>
      </p:sp>
    </p:spTree>
    <p:extLst>
      <p:ext uri="{BB962C8B-B14F-4D97-AF65-F5344CB8AC3E}">
        <p14:creationId xmlns:p14="http://schemas.microsoft.com/office/powerpoint/2010/main" val="821759646"/>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411" y="136833"/>
            <a:ext cx="12511978" cy="1219201"/>
          </a:xfrm>
        </p:spPr>
        <p:txBody>
          <a:bodyPr/>
          <a:lstStyle/>
          <a:p>
            <a:r>
              <a:rPr lang="en-AU" sz="6600" b="1" dirty="0" smtClean="0">
                <a:effectLst>
                  <a:outerShdw blurRad="38100" dist="38100" dir="2700000" algn="tl">
                    <a:srgbClr val="000000">
                      <a:alpha val="43137"/>
                    </a:srgbClr>
                  </a:outerShdw>
                </a:effectLst>
              </a:rPr>
              <a:t>Teaspoons of Change</a:t>
            </a:r>
            <a:endParaRPr lang="en-AU" sz="6600" b="1"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47700" y="6675680"/>
            <a:ext cx="11709400" cy="939800"/>
          </a:xfrm>
        </p:spPr>
        <p:txBody>
          <a:bodyPr/>
          <a:lstStyle/>
          <a:p>
            <a:pPr marL="0" indent="0" algn="ctr">
              <a:buNone/>
            </a:pPr>
            <a:r>
              <a:rPr lang="en-AU" sz="3200" b="1" dirty="0" err="1" smtClean="0"/>
              <a:t>一人一人の小さなへんかが人とちきゅうをかえていく</a:t>
            </a:r>
            <a:r>
              <a:rPr lang="en-AU" sz="3200" b="1" dirty="0" smtClean="0"/>
              <a:t> </a:t>
            </a:r>
            <a:endParaRPr lang="en-AU"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441" y="2982234"/>
            <a:ext cx="8843919" cy="3607718"/>
          </a:xfrm>
          <a:prstGeom prst="rect">
            <a:avLst/>
          </a:prstGeom>
        </p:spPr>
      </p:pic>
      <p:sp>
        <p:nvSpPr>
          <p:cNvPr id="5" name="Text Placeholder 2"/>
          <p:cNvSpPr txBox="1">
            <a:spLocks/>
          </p:cNvSpPr>
          <p:nvPr/>
        </p:nvSpPr>
        <p:spPr>
          <a:xfrm>
            <a:off x="325428" y="1458171"/>
            <a:ext cx="12353943" cy="1561429"/>
          </a:xfrm>
          <a:prstGeom prst="rect">
            <a:avLst/>
          </a:prstGeom>
          <a:ln w="12700">
            <a:round/>
          </a:ln>
          <a:extLst>
            <a:ext uri="{C572A759-6A51-4108-AA02-DFA0A04FC94B}">
              <ma14:wrappingTextBoxFlag xmlns="" xmlns:ma14="http://schemas.microsoft.com/office/mac/drawingml/2011/main" val="1"/>
            </a:ext>
          </a:extLst>
        </p:spPr>
        <p:txBody>
          <a:bodyPr lIns="38100" tIns="38100" rIns="38100" bIns="38100"/>
          <a:lstStyle>
            <a:lvl1pPr marL="342900" marR="0" indent="-342900" defTabSz="482600">
              <a:spcBef>
                <a:spcPts val="800"/>
              </a:spcBef>
              <a:buClr>
                <a:srgbClr val="000000"/>
              </a:buClr>
              <a:buSzPct val="100000"/>
              <a:buFont typeface="Arial"/>
              <a:buChar char="•"/>
              <a:defRPr sz="3400">
                <a:uFill>
                  <a:solidFill/>
                </a:uFill>
                <a:latin typeface="+mn-lt"/>
                <a:ea typeface="+mn-ea"/>
                <a:cs typeface="+mn-cs"/>
                <a:sym typeface="Calibri"/>
              </a:defRPr>
            </a:lvl1pPr>
            <a:lvl2pPr marL="742950" marR="0" indent="-285750" defTabSz="482600">
              <a:spcBef>
                <a:spcPts val="600"/>
              </a:spcBef>
              <a:buClr>
                <a:srgbClr val="000000"/>
              </a:buClr>
              <a:buSzPct val="100000"/>
              <a:buFont typeface="Arial"/>
              <a:buChar char="–"/>
              <a:defRPr sz="2800">
                <a:uFill>
                  <a:solidFill/>
                </a:uFill>
                <a:latin typeface="+mn-lt"/>
                <a:ea typeface="+mn-ea"/>
                <a:cs typeface="+mn-cs"/>
                <a:sym typeface="Calibri"/>
              </a:defRPr>
            </a:lvl2pPr>
            <a:lvl3pPr marL="1143000" marR="0" indent="-228600" defTabSz="482600">
              <a:spcBef>
                <a:spcPts val="600"/>
              </a:spcBef>
              <a:buClr>
                <a:srgbClr val="000000"/>
              </a:buClr>
              <a:buSzPct val="100000"/>
              <a:buFont typeface="Arial"/>
              <a:buChar char="•"/>
              <a:defRPr sz="2400">
                <a:uFill>
                  <a:solidFill/>
                </a:uFill>
                <a:latin typeface="+mn-lt"/>
                <a:ea typeface="+mn-ea"/>
                <a:cs typeface="+mn-cs"/>
                <a:sym typeface="Calibri"/>
              </a:defRPr>
            </a:lvl3pPr>
            <a:lvl4pPr marL="1600200" marR="0" indent="-228600" defTabSz="482600">
              <a:spcBef>
                <a:spcPts val="500"/>
              </a:spcBef>
              <a:buClr>
                <a:srgbClr val="000000"/>
              </a:buClr>
              <a:buSzPct val="100000"/>
              <a:buFont typeface="Arial"/>
              <a:buChar char="–"/>
              <a:defRPr sz="2000">
                <a:uFill>
                  <a:solidFill/>
                </a:uFill>
                <a:latin typeface="+mn-lt"/>
                <a:ea typeface="+mn-ea"/>
                <a:cs typeface="+mn-cs"/>
                <a:sym typeface="Calibri"/>
              </a:defRPr>
            </a:lvl4pPr>
            <a:lvl5pPr marL="2057400" marR="0" indent="-228600" defTabSz="482600">
              <a:spcBef>
                <a:spcPts val="500"/>
              </a:spcBef>
              <a:buClr>
                <a:srgbClr val="000000"/>
              </a:buClr>
              <a:buSzPct val="100000"/>
              <a:buFont typeface="Arial"/>
              <a:buChar char="»"/>
              <a:defRPr sz="2000">
                <a:uFill>
                  <a:solidFill/>
                </a:uFill>
                <a:latin typeface="+mn-lt"/>
                <a:ea typeface="+mn-ea"/>
                <a:cs typeface="+mn-cs"/>
                <a:sym typeface="Calibri"/>
              </a:defRPr>
            </a:lvl5pPr>
            <a:lvl6pPr marL="2258059" marR="43349" indent="-388619" defTabSz="977900">
              <a:spcBef>
                <a:spcPts val="700"/>
              </a:spcBef>
              <a:buSzPct val="100000"/>
              <a:buChar char="•"/>
              <a:defRPr sz="3400">
                <a:uFill>
                  <a:solidFill/>
                </a:uFill>
                <a:latin typeface="Arial"/>
                <a:ea typeface="Arial"/>
                <a:cs typeface="Arial"/>
                <a:sym typeface="Arial"/>
              </a:defRPr>
            </a:lvl6pPr>
            <a:lvl7pPr marL="2258059" marR="43349" indent="-388619" defTabSz="977900">
              <a:spcBef>
                <a:spcPts val="700"/>
              </a:spcBef>
              <a:buSzPct val="100000"/>
              <a:buChar char="•"/>
              <a:defRPr sz="3400">
                <a:uFill>
                  <a:solidFill/>
                </a:uFill>
                <a:latin typeface="Arial"/>
                <a:ea typeface="Arial"/>
                <a:cs typeface="Arial"/>
                <a:sym typeface="Arial"/>
              </a:defRPr>
            </a:lvl7pPr>
            <a:lvl8pPr marL="2258059" marR="43349" indent="-388619" defTabSz="977900">
              <a:spcBef>
                <a:spcPts val="700"/>
              </a:spcBef>
              <a:buSzPct val="100000"/>
              <a:buChar char="•"/>
              <a:defRPr sz="3400">
                <a:uFill>
                  <a:solidFill/>
                </a:uFill>
                <a:latin typeface="Arial"/>
                <a:ea typeface="Arial"/>
                <a:cs typeface="Arial"/>
                <a:sym typeface="Arial"/>
              </a:defRPr>
            </a:lvl8pPr>
            <a:lvl9pPr marL="2258059" marR="43349" indent="-388619" defTabSz="977900">
              <a:spcBef>
                <a:spcPts val="700"/>
              </a:spcBef>
              <a:buSzPct val="100000"/>
              <a:buChar char="•"/>
              <a:defRPr sz="3400">
                <a:uFill>
                  <a:solidFill/>
                </a:uFill>
                <a:latin typeface="Arial"/>
                <a:ea typeface="Arial"/>
                <a:cs typeface="Arial"/>
                <a:sym typeface="Arial"/>
              </a:defRPr>
            </a:lvl9pPr>
          </a:lstStyle>
          <a:p>
            <a:pPr marL="0" indent="0">
              <a:buNone/>
            </a:pPr>
            <a:r>
              <a:rPr lang="en-AU" sz="4800" dirty="0" smtClean="0"/>
              <a:t>Personal </a:t>
            </a:r>
            <a:r>
              <a:rPr lang="en-AU" sz="4800" b="1" dirty="0"/>
              <a:t>choices, decisions and actions </a:t>
            </a:r>
            <a:r>
              <a:rPr lang="en-AU" sz="4800" dirty="0"/>
              <a:t>that have a </a:t>
            </a:r>
            <a:r>
              <a:rPr lang="en-AU" sz="4800" b="1" dirty="0"/>
              <a:t>positive impact on people and the </a:t>
            </a:r>
            <a:r>
              <a:rPr lang="en-AU" sz="4800" b="1" dirty="0" smtClean="0"/>
              <a:t>planet</a:t>
            </a:r>
            <a:r>
              <a:rPr lang="en-AU" sz="4800" dirty="0" smtClean="0"/>
              <a:t> </a:t>
            </a:r>
            <a:endParaRPr lang="en-AU" sz="4800" dirty="0"/>
          </a:p>
        </p:txBody>
      </p:sp>
    </p:spTree>
    <p:extLst>
      <p:ext uri="{BB962C8B-B14F-4D97-AF65-F5344CB8AC3E}">
        <p14:creationId xmlns:p14="http://schemas.microsoft.com/office/powerpoint/2010/main" val="1187855914"/>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264" y="5611123"/>
            <a:ext cx="3254752" cy="1327717"/>
          </a:xfrm>
          <a:prstGeom prst="rect">
            <a:avLst/>
          </a:prstGeom>
          <a:ln w="12700">
            <a:miter lim="400000"/>
          </a:ln>
        </p:spPr>
      </p:pic>
      <p:sp>
        <p:nvSpPr>
          <p:cNvPr id="2" name="Rectangle 1"/>
          <p:cNvSpPr/>
          <p:nvPr/>
        </p:nvSpPr>
        <p:spPr>
          <a:xfrm>
            <a:off x="550039" y="1056888"/>
            <a:ext cx="11904723" cy="5201424"/>
          </a:xfrm>
          <a:prstGeom prst="rect">
            <a:avLst/>
          </a:prstGeom>
        </p:spPr>
        <p:txBody>
          <a:bodyPr wrap="square">
            <a:spAutoFit/>
          </a:bodyPr>
          <a:lstStyle/>
          <a:p>
            <a:r>
              <a:rPr lang="en-AU" altLang="ja-JP" sz="7200" b="1" dirty="0" smtClean="0">
                <a:effectLst>
                  <a:outerShdw blurRad="38100" dist="38100" dir="2700000" algn="tl">
                    <a:srgbClr val="000000">
                      <a:alpha val="43137"/>
                    </a:srgbClr>
                  </a:outerShdw>
                </a:effectLst>
              </a:rPr>
              <a:t>Teaspoons of Change</a:t>
            </a:r>
            <a:endParaRPr lang="en-AU" altLang="ja-JP" sz="7200" b="1" dirty="0">
              <a:effectLst>
                <a:outerShdw blurRad="38100" dist="38100" dir="2700000" algn="tl">
                  <a:srgbClr val="000000">
                    <a:alpha val="43137"/>
                  </a:srgbClr>
                </a:outerShdw>
              </a:effectLst>
            </a:endParaRPr>
          </a:p>
          <a:p>
            <a:endParaRPr lang="en-AU" sz="3200" b="1" dirty="0" smtClean="0">
              <a:effectLst>
                <a:outerShdw blurRad="38100" dist="38100" dir="2700000" algn="tl">
                  <a:srgbClr val="000000">
                    <a:alpha val="43137"/>
                  </a:srgbClr>
                </a:outerShdw>
              </a:effectLst>
            </a:endParaRPr>
          </a:p>
          <a:p>
            <a:r>
              <a:rPr lang="en-AU" sz="7200" b="1" u="sng" dirty="0" smtClean="0">
                <a:effectLst>
                  <a:outerShdw blurRad="38100" dist="38100" dir="2700000" algn="tl">
                    <a:srgbClr val="000000">
                      <a:alpha val="43137"/>
                    </a:srgbClr>
                  </a:outerShdw>
                </a:effectLst>
              </a:rPr>
              <a:t>Charter</a:t>
            </a:r>
            <a:r>
              <a:rPr lang="en-AU" sz="7200" b="1" dirty="0" smtClean="0">
                <a:effectLst>
                  <a:outerShdw blurRad="38100" dist="38100" dir="2700000" algn="tl">
                    <a:srgbClr val="000000">
                      <a:alpha val="43137"/>
                    </a:srgbClr>
                  </a:outerShdw>
                </a:effectLst>
              </a:rPr>
              <a:t> for your home, class, school, workplace, holiday, etc…!</a:t>
            </a:r>
            <a:endParaRPr lang="en-AU" sz="7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9666910"/>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750" t="23333" r="26501" b="9002"/>
          <a:stretch/>
        </p:blipFill>
        <p:spPr>
          <a:xfrm>
            <a:off x="837098" y="354"/>
            <a:ext cx="11330612" cy="7467904"/>
          </a:xfrm>
          <a:prstGeom prst="rect">
            <a:avLst/>
          </a:prstGeom>
        </p:spPr>
      </p:pic>
    </p:spTree>
    <p:extLst>
      <p:ext uri="{BB962C8B-B14F-4D97-AF65-F5344CB8AC3E}">
        <p14:creationId xmlns:p14="http://schemas.microsoft.com/office/powerpoint/2010/main" val="2916723981"/>
      </p:ext>
    </p:ext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E0E1E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964" y="286589"/>
            <a:ext cx="9450873" cy="6742023"/>
          </a:xfrm>
          <a:prstGeom prst="rect">
            <a:avLst/>
          </a:prstGeom>
        </p:spPr>
      </p:pic>
    </p:spTree>
    <p:extLst>
      <p:ext uri="{BB962C8B-B14F-4D97-AF65-F5344CB8AC3E}">
        <p14:creationId xmlns:p14="http://schemas.microsoft.com/office/powerpoint/2010/main" val="469422854"/>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731815" y="251902"/>
            <a:ext cx="11688783"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eaLnBrk="0" hangingPunct="0"/>
            <a:r>
              <a:rPr lang="en-AU" sz="6600" b="1" dirty="0" smtClean="0">
                <a:solidFill>
                  <a:srgbClr val="FF0000"/>
                </a:solidFill>
              </a:rPr>
              <a:t>Who is an influence on you?</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3783" y="5434409"/>
            <a:ext cx="3109741" cy="1268563"/>
          </a:xfrm>
          <a:prstGeom prst="rect">
            <a:avLst/>
          </a:prstGeom>
        </p:spPr>
      </p:pic>
      <p:sp>
        <p:nvSpPr>
          <p:cNvPr id="8" name="TextBox 7"/>
          <p:cNvSpPr txBox="1">
            <a:spLocks/>
          </p:cNvSpPr>
          <p:nvPr/>
        </p:nvSpPr>
        <p:spPr>
          <a:xfrm>
            <a:off x="731815" y="5001732"/>
            <a:ext cx="11005015" cy="21339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eaLnBrk="0" hangingPunct="0"/>
            <a:r>
              <a:rPr lang="en-AU" sz="6600" b="1" dirty="0" smtClean="0">
                <a:solidFill>
                  <a:schemeClr val="accent1">
                    <a:lumMod val="60000"/>
                    <a:lumOff val="40000"/>
                  </a:schemeClr>
                </a:solidFill>
              </a:rPr>
              <a:t>How might you be an influence on others? </a:t>
            </a:r>
            <a:endParaRPr kumimoji="0" lang="en-AU" sz="6600" b="0" i="0" u="none" strike="noStrike" cap="none" spc="0" normalizeH="0" baseline="0" dirty="0">
              <a:ln>
                <a:noFill/>
              </a:ln>
              <a:solidFill>
                <a:schemeClr val="accent1">
                  <a:lumMod val="60000"/>
                  <a:lumOff val="40000"/>
                </a:schemeClr>
              </a:solidFill>
              <a:effectLst/>
              <a:uFillTx/>
              <a:sym typeface="Helvetica"/>
            </a:endParaRPr>
          </a:p>
        </p:txBody>
      </p:sp>
      <p:pic>
        <p:nvPicPr>
          <p:cNvPr id="1026" name="Picture 2" descr="http://blogs-images.forbes.com/scottmendelson/files/2015/06/pix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3675" y="1534910"/>
            <a:ext cx="5577450" cy="313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01916"/>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
        <p:nvSpPr>
          <p:cNvPr id="7" name="TextBox 6"/>
          <p:cNvSpPr txBox="1">
            <a:spLocks/>
          </p:cNvSpPr>
          <p:nvPr/>
        </p:nvSpPr>
        <p:spPr>
          <a:xfrm>
            <a:off x="999893" y="673671"/>
            <a:ext cx="11005015" cy="31495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6600" b="1" dirty="0" smtClean="0"/>
              <a:t>Outside → In</a:t>
            </a:r>
          </a:p>
          <a:p>
            <a:pPr algn="ctr" rtl="0" eaLnBrk="0" hangingPunct="0"/>
            <a:r>
              <a:rPr lang="en-AU" sz="6600" b="1" dirty="0" smtClean="0"/>
              <a:t>and</a:t>
            </a:r>
          </a:p>
          <a:p>
            <a:pPr algn="ctr" rtl="0" eaLnBrk="0" hangingPunct="0"/>
            <a:r>
              <a:rPr lang="en-AU" sz="6600" b="1" dirty="0" smtClean="0"/>
              <a:t>Inside → Out</a:t>
            </a:r>
          </a:p>
        </p:txBody>
      </p:sp>
      <p:sp>
        <p:nvSpPr>
          <p:cNvPr id="9" name="TextBox 8"/>
          <p:cNvSpPr txBox="1">
            <a:spLocks/>
          </p:cNvSpPr>
          <p:nvPr/>
        </p:nvSpPr>
        <p:spPr>
          <a:xfrm>
            <a:off x="209054" y="4507006"/>
            <a:ext cx="10379307"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AU" sz="4000" b="1" dirty="0" smtClean="0"/>
              <a:t>Some of the most significant influences</a:t>
            </a:r>
          </a:p>
          <a:p>
            <a:pPr algn="ctr" rtl="0" eaLnBrk="0" hangingPunct="0"/>
            <a:r>
              <a:rPr lang="en-AU" sz="4000" b="1" dirty="0" smtClean="0"/>
              <a:t> we create are the ones </a:t>
            </a:r>
          </a:p>
          <a:p>
            <a:pPr algn="ctr" rtl="0" eaLnBrk="0" hangingPunct="0"/>
            <a:r>
              <a:rPr lang="en-AU" sz="4000" b="1" dirty="0" smtClean="0"/>
              <a:t>we will never know about…</a:t>
            </a:r>
          </a:p>
        </p:txBody>
      </p:sp>
      <p:pic>
        <p:nvPicPr>
          <p:cNvPr id="1026" name="Picture 2" descr="https://wiki.fluidproject.org/download/attachments/40010322/logo_small_outsidein_vertical_silhouette_black.jpg?version=1&amp;modificationDate=1402604668442&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93" y="1116011"/>
            <a:ext cx="2714625" cy="23336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inoff.comicbookresources.com/wp-content/uploads/2015/06/900x900_100_1_c_FFFFFF_6601fe6cee2150063b7a4eaba4cb9b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2083" y="853048"/>
            <a:ext cx="2790825"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0986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88160" y="1157805"/>
            <a:ext cx="9428480" cy="4163512"/>
          </a:xfrm>
          <a:prstGeom prst="rect">
            <a:avLst/>
          </a:prstGeom>
          <a:noFill/>
        </p:spPr>
        <p:txBody>
          <a:bodyPr wrap="square" rtlCol="0">
            <a:spAutoFit/>
          </a:bodyPr>
          <a:lstStyle/>
          <a:p>
            <a:pPr algn="ctr"/>
            <a:r>
              <a:rPr lang="en-US" sz="8534" b="1" dirty="0" smtClean="0">
                <a:solidFill>
                  <a:schemeClr val="tx1"/>
                </a:solidFill>
                <a:latin typeface="WeblySleek UI Light"/>
                <a:cs typeface="WeblySleek UI Light"/>
              </a:rPr>
              <a:t>Does any or all of this really make a difference!?</a:t>
            </a:r>
            <a:endParaRPr lang="en-US" sz="8534" dirty="0">
              <a:solidFill>
                <a:schemeClr val="tx1"/>
              </a:solidFill>
              <a:latin typeface="WeblySleek UI Light"/>
              <a:cs typeface="WeblySleek UI Light"/>
            </a:endParaRPr>
          </a:p>
          <a:p>
            <a:endParaRPr lang="da-DK" sz="853" dirty="0">
              <a:solidFill>
                <a:schemeClr val="bg1"/>
              </a:solidFill>
              <a:latin typeface="WeblySleek UI Semilight" pitchFamily="34" charset="0"/>
              <a:cs typeface="WeblySleek UI Semilight"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Tree>
    <p:extLst>
      <p:ext uri="{BB962C8B-B14F-4D97-AF65-F5344CB8AC3E}">
        <p14:creationId xmlns:p14="http://schemas.microsoft.com/office/powerpoint/2010/main" val="2998456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3950" y="3329305"/>
            <a:ext cx="1154162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AU" sz="3600" b="1" dirty="0">
                <a:solidFill>
                  <a:srgbClr val="000000"/>
                </a:solidFill>
              </a:rPr>
              <a:t>Online link to </a:t>
            </a:r>
            <a:r>
              <a:rPr lang="en-AU" sz="3600" b="1" dirty="0" smtClean="0">
                <a:solidFill>
                  <a:srgbClr val="000000"/>
                </a:solidFill>
              </a:rPr>
              <a:t>video: </a:t>
            </a:r>
            <a:r>
              <a:rPr lang="en-AU" sz="3600" dirty="0">
                <a:hlinkClick r:id="rId3"/>
              </a:rPr>
              <a:t>https://</a:t>
            </a:r>
            <a:r>
              <a:rPr lang="en-AU" sz="3600" dirty="0" smtClean="0">
                <a:hlinkClick r:id="rId3"/>
              </a:rPr>
              <a:t>youtu.be/IGMW6YWjMxw</a:t>
            </a:r>
            <a:r>
              <a:rPr lang="en-AU" sz="3600" dirty="0" smtClean="0"/>
              <a:t> </a:t>
            </a:r>
            <a:r>
              <a:rPr lang="en-AU" sz="3600" b="1" dirty="0" smtClean="0">
                <a:solidFill>
                  <a:srgbClr val="000000"/>
                </a:solidFill>
              </a:rPr>
              <a:t> </a:t>
            </a:r>
            <a:endParaRPr kumimoji="0" lang="en-AU" sz="3600" b="1"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36302846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roppedIma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0064" y="5783063"/>
            <a:ext cx="3254752" cy="1327717"/>
          </a:xfrm>
          <a:prstGeom prst="rect">
            <a:avLst/>
          </a:prstGeom>
          <a:ln w="12700">
            <a:miter lim="400000"/>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043918" cy="7315200"/>
          </a:xfrm>
          <a:prstGeom prst="rect">
            <a:avLst/>
          </a:prstGeom>
        </p:spPr>
      </p:pic>
      <p:sp>
        <p:nvSpPr>
          <p:cNvPr id="7" name="TextBox 6"/>
          <p:cNvSpPr txBox="1"/>
          <p:nvPr/>
        </p:nvSpPr>
        <p:spPr>
          <a:xfrm>
            <a:off x="8131840" y="411568"/>
            <a:ext cx="4722513"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eaLnBrk="0" fontAlgn="auto" hangingPunct="0">
              <a:lnSpc>
                <a:spcPct val="100000"/>
              </a:lnSpc>
              <a:spcBef>
                <a:spcPts val="0"/>
              </a:spcBef>
              <a:spcAft>
                <a:spcPts val="0"/>
              </a:spcAft>
              <a:buClrTx/>
              <a:buSzTx/>
              <a:buFontTx/>
              <a:buNone/>
              <a:tabLst/>
            </a:pPr>
            <a:r>
              <a:rPr kumimoji="0" lang="en-AU" sz="4000" b="1" i="0" u="none" strike="noStrike" cap="none" spc="0" normalizeH="0" baseline="0" dirty="0" smtClean="0">
                <a:ln>
                  <a:noFill/>
                </a:ln>
                <a:solidFill>
                  <a:srgbClr val="000000"/>
                </a:solidFill>
                <a:effectLst/>
                <a:uFillTx/>
                <a:sym typeface="Helvetica"/>
              </a:rPr>
              <a:t>% of people living in extreme poverty</a:t>
            </a:r>
          </a:p>
        </p:txBody>
      </p:sp>
      <p:sp>
        <p:nvSpPr>
          <p:cNvPr id="9" name="TextBox 8"/>
          <p:cNvSpPr txBox="1"/>
          <p:nvPr/>
        </p:nvSpPr>
        <p:spPr>
          <a:xfrm>
            <a:off x="8131838" y="2896207"/>
            <a:ext cx="4722513"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eaLnBrk="0" fontAlgn="auto" hangingPunct="0">
              <a:lnSpc>
                <a:spcPct val="100000"/>
              </a:lnSpc>
              <a:spcBef>
                <a:spcPts val="0"/>
              </a:spcBef>
              <a:spcAft>
                <a:spcPts val="0"/>
              </a:spcAft>
              <a:buClrTx/>
              <a:buSzTx/>
              <a:buFontTx/>
              <a:buNone/>
              <a:tabLst/>
            </a:pPr>
            <a:r>
              <a:rPr kumimoji="0" lang="en-AU" sz="4800" b="0" i="0" u="none" strike="noStrike" cap="none" spc="0" normalizeH="0" baseline="0" dirty="0" smtClean="0">
                <a:ln>
                  <a:noFill/>
                </a:ln>
                <a:solidFill>
                  <a:srgbClr val="000000"/>
                </a:solidFill>
                <a:effectLst/>
                <a:uFillTx/>
                <a:sym typeface="Helvetica"/>
              </a:rPr>
              <a:t>2015 –</a:t>
            </a:r>
            <a:r>
              <a:rPr kumimoji="0" lang="en-AU" sz="4800" b="0" i="0" u="none" strike="noStrike" cap="none" spc="0" normalizeH="0" dirty="0" smtClean="0">
                <a:ln>
                  <a:noFill/>
                </a:ln>
                <a:solidFill>
                  <a:srgbClr val="000000"/>
                </a:solidFill>
                <a:effectLst/>
                <a:uFillTx/>
                <a:sym typeface="Helvetica"/>
              </a:rPr>
              <a:t>  </a:t>
            </a:r>
            <a:r>
              <a:rPr kumimoji="0" lang="en-AU" sz="4800" b="0" i="0" u="none" strike="noStrike" cap="none" spc="0" normalizeH="0" baseline="0" dirty="0" smtClean="0">
                <a:ln>
                  <a:noFill/>
                </a:ln>
                <a:solidFill>
                  <a:srgbClr val="000000"/>
                </a:solidFill>
                <a:effectLst/>
                <a:uFillTx/>
                <a:sym typeface="Helvetica"/>
              </a:rPr>
              <a:t>…? </a:t>
            </a:r>
            <a:endParaRPr kumimoji="0" lang="en-AU" sz="4800" b="0" i="0" u="none" strike="noStrike" cap="none" spc="0" normalizeH="0" baseline="0" dirty="0">
              <a:ln>
                <a:noFill/>
              </a:ln>
              <a:solidFill>
                <a:srgbClr val="000000"/>
              </a:solidFill>
              <a:effectLst/>
              <a:uFillTx/>
              <a:sym typeface="Helvetica"/>
            </a:endParaRPr>
          </a:p>
        </p:txBody>
      </p:sp>
      <p:sp>
        <p:nvSpPr>
          <p:cNvPr id="10" name="TextBox 9"/>
          <p:cNvSpPr txBox="1"/>
          <p:nvPr/>
        </p:nvSpPr>
        <p:spPr>
          <a:xfrm>
            <a:off x="8131840" y="1967516"/>
            <a:ext cx="4722513"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eaLnBrk="0" fontAlgn="auto" hangingPunct="0">
              <a:lnSpc>
                <a:spcPct val="100000"/>
              </a:lnSpc>
              <a:spcBef>
                <a:spcPts val="0"/>
              </a:spcBef>
              <a:spcAft>
                <a:spcPts val="0"/>
              </a:spcAft>
              <a:buClrTx/>
              <a:buSzTx/>
              <a:buFontTx/>
              <a:buNone/>
              <a:tabLst/>
            </a:pPr>
            <a:r>
              <a:rPr kumimoji="0" lang="en-AU" sz="4800" b="0" i="0" u="none" strike="noStrike" cap="none" spc="0" normalizeH="0" baseline="0" dirty="0" smtClean="0">
                <a:ln>
                  <a:noFill/>
                </a:ln>
                <a:solidFill>
                  <a:srgbClr val="000000"/>
                </a:solidFill>
                <a:effectLst/>
                <a:uFillTx/>
                <a:sym typeface="Helvetica"/>
              </a:rPr>
              <a:t>1981 –</a:t>
            </a:r>
            <a:r>
              <a:rPr kumimoji="0" lang="en-AU" sz="4800" b="0" i="0" u="none" strike="noStrike" cap="none" spc="0" normalizeH="0" dirty="0" smtClean="0">
                <a:ln>
                  <a:noFill/>
                </a:ln>
                <a:solidFill>
                  <a:srgbClr val="000000"/>
                </a:solidFill>
                <a:effectLst/>
                <a:uFillTx/>
                <a:sym typeface="Helvetica"/>
              </a:rPr>
              <a:t>  52%</a:t>
            </a:r>
            <a:r>
              <a:rPr kumimoji="0" lang="en-AU" sz="4800" b="0" i="0" u="none" strike="noStrike" cap="none" spc="0" normalizeH="0" baseline="0" dirty="0" smtClean="0">
                <a:ln>
                  <a:noFill/>
                </a:ln>
                <a:solidFill>
                  <a:srgbClr val="000000"/>
                </a:solidFill>
                <a:effectLst/>
                <a:uFillTx/>
                <a:sym typeface="Helvetica"/>
              </a:rPr>
              <a:t> </a:t>
            </a:r>
            <a:endParaRPr kumimoji="0" lang="en-AU" sz="4800" b="0" i="0" u="none" strike="noStrike" cap="none" spc="0" normalizeH="0" baseline="0" dirty="0">
              <a:ln>
                <a:noFill/>
              </a:ln>
              <a:solidFill>
                <a:srgbClr val="000000"/>
              </a:solidFill>
              <a:effectLst/>
              <a:uFillTx/>
              <a:sym typeface="Helvetica"/>
            </a:endParaRPr>
          </a:p>
        </p:txBody>
      </p:sp>
      <p:sp>
        <p:nvSpPr>
          <p:cNvPr id="11" name="TextBox 10"/>
          <p:cNvSpPr txBox="1"/>
          <p:nvPr/>
        </p:nvSpPr>
        <p:spPr>
          <a:xfrm>
            <a:off x="8131839" y="3824898"/>
            <a:ext cx="4722513"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eaLnBrk="0" fontAlgn="auto" hangingPunct="0">
              <a:lnSpc>
                <a:spcPct val="100000"/>
              </a:lnSpc>
              <a:spcBef>
                <a:spcPts val="0"/>
              </a:spcBef>
              <a:spcAft>
                <a:spcPts val="0"/>
              </a:spcAft>
              <a:buClrTx/>
              <a:buSzTx/>
              <a:buFontTx/>
              <a:buNone/>
              <a:tabLst/>
            </a:pPr>
            <a:r>
              <a:rPr kumimoji="0" lang="en-AU" sz="4800" b="0" i="0" u="none" strike="noStrike" cap="none" spc="0" normalizeH="0" baseline="0" dirty="0" smtClean="0">
                <a:ln>
                  <a:noFill/>
                </a:ln>
                <a:solidFill>
                  <a:srgbClr val="000000"/>
                </a:solidFill>
                <a:effectLst/>
                <a:uFillTx/>
                <a:sym typeface="Helvetica"/>
              </a:rPr>
              <a:t>2015 –</a:t>
            </a:r>
            <a:r>
              <a:rPr kumimoji="0" lang="en-AU" sz="4800" b="0" i="0" u="none" strike="noStrike" cap="none" spc="0" normalizeH="0" dirty="0" smtClean="0">
                <a:ln>
                  <a:noFill/>
                </a:ln>
                <a:solidFill>
                  <a:srgbClr val="000000"/>
                </a:solidFill>
                <a:effectLst/>
                <a:uFillTx/>
                <a:sym typeface="Helvetica"/>
              </a:rPr>
              <a:t>  9.6</a:t>
            </a:r>
            <a:r>
              <a:rPr lang="en-AU" sz="4800" dirty="0" smtClean="0">
                <a:solidFill>
                  <a:srgbClr val="000000"/>
                </a:solidFill>
              </a:rPr>
              <a:t>%</a:t>
            </a:r>
            <a:r>
              <a:rPr kumimoji="0" lang="en-AU" sz="4800" b="0" i="0" u="none" strike="noStrike" cap="none" spc="0" normalizeH="0" baseline="0" dirty="0" smtClean="0">
                <a:ln>
                  <a:noFill/>
                </a:ln>
                <a:solidFill>
                  <a:srgbClr val="000000"/>
                </a:solidFill>
                <a:effectLst/>
                <a:uFillTx/>
                <a:sym typeface="Helvetica"/>
              </a:rPr>
              <a:t> </a:t>
            </a:r>
            <a:endParaRPr kumimoji="0" lang="en-AU" sz="4800" b="0" i="0" u="none" strike="noStrike" cap="none" spc="0" normalizeH="0" baseline="0" dirty="0">
              <a:ln>
                <a:noFill/>
              </a:ln>
              <a:solidFill>
                <a:srgbClr val="000000"/>
              </a:solidFill>
              <a:effectLst/>
              <a:uFillTx/>
              <a:sym typeface="Helvetica"/>
            </a:endParaRPr>
          </a:p>
        </p:txBody>
      </p:sp>
      <p:sp>
        <p:nvSpPr>
          <p:cNvPr id="12" name="TextBox 11"/>
          <p:cNvSpPr txBox="1"/>
          <p:nvPr/>
        </p:nvSpPr>
        <p:spPr>
          <a:xfrm>
            <a:off x="8131839" y="4758513"/>
            <a:ext cx="4722513"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eaLnBrk="0" fontAlgn="auto" hangingPunct="0">
              <a:lnSpc>
                <a:spcPct val="100000"/>
              </a:lnSpc>
              <a:spcBef>
                <a:spcPts val="0"/>
              </a:spcBef>
              <a:spcAft>
                <a:spcPts val="0"/>
              </a:spcAft>
              <a:buClrTx/>
              <a:buSzTx/>
              <a:buFontTx/>
              <a:buNone/>
              <a:tabLst/>
            </a:pPr>
            <a:r>
              <a:rPr kumimoji="0" lang="en-AU" sz="4800" b="0" i="0" u="none" strike="noStrike" cap="none" spc="0" normalizeH="0" baseline="0" dirty="0" smtClean="0">
                <a:ln>
                  <a:noFill/>
                </a:ln>
                <a:solidFill>
                  <a:srgbClr val="000000"/>
                </a:solidFill>
                <a:effectLst/>
                <a:uFillTx/>
                <a:sym typeface="Helvetica"/>
              </a:rPr>
              <a:t>2030 –</a:t>
            </a:r>
            <a:r>
              <a:rPr kumimoji="0" lang="en-AU" sz="4800" b="0" i="0" u="none" strike="noStrike" cap="none" spc="0" normalizeH="0" dirty="0" smtClean="0">
                <a:ln>
                  <a:noFill/>
                </a:ln>
                <a:solidFill>
                  <a:srgbClr val="000000"/>
                </a:solidFill>
                <a:effectLst/>
                <a:uFillTx/>
                <a:sym typeface="Helvetica"/>
              </a:rPr>
              <a:t>  </a:t>
            </a:r>
            <a:r>
              <a:rPr lang="en-AU" sz="4800" dirty="0" smtClean="0">
                <a:solidFill>
                  <a:srgbClr val="000000"/>
                </a:solidFill>
              </a:rPr>
              <a:t>0%</a:t>
            </a:r>
            <a:endParaRPr kumimoji="0" lang="en-AU" sz="4800" b="0"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343508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1309866805"/>
      </p:ext>
    </p:extLst>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988869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3AAE0"/>
        </a:solidFill>
        <a:effectLst/>
      </p:bgPr>
    </p:bg>
    <p:spTree>
      <p:nvGrpSpPr>
        <p:cNvPr id="1" name=""/>
        <p:cNvGrpSpPr/>
        <p:nvPr/>
      </p:nvGrpSpPr>
      <p:grpSpPr>
        <a:xfrm>
          <a:off x="0" y="0"/>
          <a:ext cx="0" cy="0"/>
          <a:chOff x="0" y="0"/>
          <a:chExt cx="0" cy="0"/>
        </a:xfrm>
      </p:grpSpPr>
      <p:sp>
        <p:nvSpPr>
          <p:cNvPr id="8" name="TextBox 7"/>
          <p:cNvSpPr txBox="1"/>
          <p:nvPr/>
        </p:nvSpPr>
        <p:spPr>
          <a:xfrm>
            <a:off x="1788160" y="1040730"/>
            <a:ext cx="9428480" cy="2850204"/>
          </a:xfrm>
          <a:prstGeom prst="rect">
            <a:avLst/>
          </a:prstGeom>
          <a:noFill/>
        </p:spPr>
        <p:txBody>
          <a:bodyPr wrap="square" rtlCol="0">
            <a:spAutoFit/>
          </a:bodyPr>
          <a:lstStyle/>
          <a:p>
            <a:pPr algn="ctr"/>
            <a:r>
              <a:rPr lang="en-US" sz="8534" b="1" dirty="0" smtClean="0">
                <a:solidFill>
                  <a:schemeClr val="bg1"/>
                </a:solidFill>
                <a:latin typeface="WeblySleek UI Light"/>
                <a:cs typeface="WeblySleek UI Light"/>
              </a:rPr>
              <a:t>South Sudan Handshake</a:t>
            </a:r>
            <a:endParaRPr lang="en-US" sz="8534" dirty="0">
              <a:solidFill>
                <a:schemeClr val="bg1"/>
              </a:solidFill>
              <a:latin typeface="WeblySleek UI Light"/>
              <a:cs typeface="WeblySleek UI Light"/>
            </a:endParaRPr>
          </a:p>
          <a:p>
            <a:endParaRPr lang="da-DK" sz="853" dirty="0">
              <a:solidFill>
                <a:schemeClr val="bg1"/>
              </a:solidFill>
              <a:latin typeface="WeblySleek UI Semilight" pitchFamily="34" charset="0"/>
              <a:cs typeface="WeblySleek UI Semilight" pitchFamily="34" charset="0"/>
            </a:endParaRPr>
          </a:p>
        </p:txBody>
      </p:sp>
      <p:sp>
        <p:nvSpPr>
          <p:cNvPr id="6" name="TextBox 5"/>
          <p:cNvSpPr txBox="1"/>
          <p:nvPr/>
        </p:nvSpPr>
        <p:spPr>
          <a:xfrm>
            <a:off x="7790375" y="6845085"/>
            <a:ext cx="4632960" cy="322076"/>
          </a:xfrm>
          <a:prstGeom prst="rect">
            <a:avLst/>
          </a:prstGeom>
          <a:noFill/>
        </p:spPr>
        <p:txBody>
          <a:bodyPr wrap="square" rtlCol="0">
            <a:spAutoFit/>
          </a:bodyPr>
          <a:lstStyle/>
          <a:p>
            <a:pPr algn="r"/>
            <a:r>
              <a:rPr lang="en-US" sz="1493" dirty="0">
                <a:solidFill>
                  <a:schemeClr val="bg1"/>
                </a:solidFill>
              </a:rPr>
              <a:t>INSPIRE </a:t>
            </a:r>
            <a:r>
              <a:rPr lang="en-US" sz="1493" dirty="0" smtClean="0">
                <a:solidFill>
                  <a:schemeClr val="bg1"/>
                </a:solidFill>
                <a:latin typeface="Wingdings"/>
                <a:sym typeface="Wingdings" panose="05000000000000000000" pitchFamily="2" charset="2"/>
              </a:rPr>
              <a:t></a:t>
            </a:r>
            <a:r>
              <a:rPr lang="en-US" sz="1493" dirty="0" smtClean="0">
                <a:solidFill>
                  <a:schemeClr val="bg1"/>
                </a:solidFill>
                <a:ea typeface="Wingdings"/>
                <a:cs typeface="Wingdings"/>
              </a:rPr>
              <a:t> </a:t>
            </a:r>
            <a:r>
              <a:rPr lang="en-US" sz="1493" dirty="0">
                <a:solidFill>
                  <a:schemeClr val="bg1"/>
                </a:solidFill>
                <a:ea typeface="Wingdings"/>
                <a:cs typeface="Wingdings"/>
              </a:rPr>
              <a:t>EMPOWER </a:t>
            </a:r>
            <a:r>
              <a:rPr lang="en-US" sz="1493" dirty="0">
                <a:solidFill>
                  <a:schemeClr val="bg1"/>
                </a:solidFill>
                <a:latin typeface="Wingdings"/>
                <a:sym typeface="Wingdings" panose="05000000000000000000" pitchFamily="2" charset="2"/>
              </a:rPr>
              <a:t></a:t>
            </a:r>
            <a:r>
              <a:rPr lang="en-US" sz="1493" dirty="0" smtClean="0">
                <a:solidFill>
                  <a:schemeClr val="bg1"/>
                </a:solidFill>
                <a:ea typeface="Wingdings"/>
                <a:cs typeface="Wingdings"/>
              </a:rPr>
              <a:t> </a:t>
            </a:r>
            <a:r>
              <a:rPr lang="en-US" sz="1493" dirty="0">
                <a:solidFill>
                  <a:schemeClr val="bg1"/>
                </a:solidFill>
                <a:ea typeface="Wingdings"/>
                <a:cs typeface="Wingdings"/>
              </a:rPr>
              <a:t>ENGAGE</a:t>
            </a:r>
            <a:endParaRPr lang="en-US" sz="1493"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51" y="4777979"/>
            <a:ext cx="5428156" cy="2214319"/>
          </a:xfrm>
          <a:prstGeom prst="rect">
            <a:avLst/>
          </a:prstGeom>
        </p:spPr>
      </p:pic>
      <p:pic>
        <p:nvPicPr>
          <p:cNvPr id="11" name="Picture 2" descr="C:\Users\blablarist\JUMP!\Communication\Internal\Logos\J!white-MAN-UR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9039" y="4777979"/>
            <a:ext cx="1677677" cy="19073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875703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35180987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1015998"/>
            <a:ext cx="12980567" cy="7301570"/>
          </a:xfrm>
          <a:prstGeom prst="rect">
            <a:avLst/>
          </a:prstGeom>
        </p:spPr>
      </p:pic>
      <p:sp>
        <p:nvSpPr>
          <p:cNvPr id="3" name="TextBox 2"/>
          <p:cNvSpPr txBox="1"/>
          <p:nvPr/>
        </p:nvSpPr>
        <p:spPr>
          <a:xfrm>
            <a:off x="1652953" y="4399530"/>
            <a:ext cx="2127185"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AU" sz="3200" b="1" i="0" u="none" strike="noStrike" cap="none" spc="0" normalizeH="0" baseline="0" dirty="0" smtClean="0">
                <a:ln>
                  <a:noFill/>
                </a:ln>
                <a:solidFill>
                  <a:srgbClr val="000000"/>
                </a:solidFill>
                <a:effectLst/>
                <a:uFillTx/>
                <a:latin typeface="Helvetica"/>
                <a:ea typeface="Helvetica"/>
                <a:cs typeface="Helvetica"/>
                <a:sym typeface="Helvetica"/>
              </a:rPr>
              <a:t>(in Ghana)</a:t>
            </a:r>
            <a:endParaRPr kumimoji="0" lang="en-AU" sz="3200" b="1" i="0" u="none" strike="noStrike" cap="none" spc="0" normalizeH="0" baseline="0" dirty="0">
              <a:ln>
                <a:noFill/>
              </a:ln>
              <a:solidFill>
                <a:srgbClr val="000000"/>
              </a:solidFill>
              <a:effectLst/>
              <a:uFillTx/>
              <a:latin typeface="Helvetica"/>
              <a:ea typeface="Helvetica"/>
              <a:cs typeface="Helvetica"/>
              <a:sym typeface="Helvetica"/>
            </a:endParaRPr>
          </a:p>
        </p:txBody>
      </p:sp>
      <p:pic>
        <p:nvPicPr>
          <p:cNvPr id="4" name="Picture 3"/>
          <p:cNvPicPr>
            <a:picLocks noChangeAspect="1"/>
          </p:cNvPicPr>
          <p:nvPr/>
        </p:nvPicPr>
        <p:blipFill>
          <a:blip r:embed="rId4"/>
          <a:stretch>
            <a:fillRect/>
          </a:stretch>
        </p:blipFill>
        <p:spPr>
          <a:xfrm>
            <a:off x="357407" y="5591654"/>
            <a:ext cx="2131793" cy="1398273"/>
          </a:xfrm>
          <a:prstGeom prst="rect">
            <a:avLst/>
          </a:prstGeom>
        </p:spPr>
      </p:pic>
      <p:pic>
        <p:nvPicPr>
          <p:cNvPr id="5" name="droppedImag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864" y="5662210"/>
            <a:ext cx="3254752" cy="1327717"/>
          </a:xfrm>
          <a:prstGeom prst="rect">
            <a:avLst/>
          </a:prstGeom>
          <a:ln w="12700">
            <a:miter lim="400000"/>
          </a:ln>
        </p:spPr>
      </p:pic>
    </p:spTree>
    <p:extLst>
      <p:ext uri="{BB962C8B-B14F-4D97-AF65-F5344CB8AC3E}">
        <p14:creationId xmlns:p14="http://schemas.microsoft.com/office/powerpoint/2010/main" val="32500118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868281" y="2273148"/>
            <a:ext cx="11268237" cy="1827295"/>
          </a:xfrm>
          <a:prstGeom prst="rect">
            <a:avLst/>
          </a:prstGeom>
        </p:spPr>
        <p:txBody>
          <a:bodyPr wrap="square">
            <a:spAutoFit/>
          </a:bodyPr>
          <a:lstStyle/>
          <a:p>
            <a:pPr algn="ctr"/>
            <a:r>
              <a:rPr lang="en-US" sz="5637" b="1" dirty="0">
                <a:latin typeface="Helvetica Neue"/>
                <a:cs typeface="Helvetica Neue"/>
              </a:rPr>
              <a:t>What is stopping us from </a:t>
            </a:r>
          </a:p>
          <a:p>
            <a:pPr algn="ctr"/>
            <a:r>
              <a:rPr lang="en-US" sz="5637" b="1" dirty="0">
                <a:latin typeface="Helvetica Neue"/>
                <a:cs typeface="Helvetica Neue"/>
              </a:rPr>
              <a:t>ending extreme poverty?</a:t>
            </a:r>
            <a:endParaRPr lang="en-US" sz="5637" dirty="0">
              <a:latin typeface="Helvetica Neue"/>
              <a:cs typeface="Helvetica Neue"/>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491" y="5661010"/>
            <a:ext cx="3109741" cy="1268563"/>
          </a:xfrm>
          <a:prstGeom prst="rect">
            <a:avLst/>
          </a:prstGeom>
        </p:spPr>
      </p:pic>
    </p:spTree>
    <p:extLst>
      <p:ext uri="{BB962C8B-B14F-4D97-AF65-F5344CB8AC3E}">
        <p14:creationId xmlns:p14="http://schemas.microsoft.com/office/powerpoint/2010/main" val="2835304074"/>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3099644073"/>
      </p:ext>
    </p:extLst>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17" y="2"/>
            <a:ext cx="12980567" cy="7301570"/>
          </a:xfrm>
          <a:prstGeom prst="rect">
            <a:avLst/>
          </a:prstGeom>
        </p:spPr>
      </p:pic>
    </p:spTree>
    <p:extLst>
      <p:ext uri="{BB962C8B-B14F-4D97-AF65-F5344CB8AC3E}">
        <p14:creationId xmlns:p14="http://schemas.microsoft.com/office/powerpoint/2010/main" val="23453028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3004800" cy="7315201"/>
          </a:xfrm>
          <a:prstGeom prst="rect">
            <a:avLst/>
          </a:prstGeom>
        </p:spPr>
      </p:pic>
    </p:spTree>
    <p:extLst>
      <p:ext uri="{BB962C8B-B14F-4D97-AF65-F5344CB8AC3E}">
        <p14:creationId xmlns:p14="http://schemas.microsoft.com/office/powerpoint/2010/main" val="3978004277"/>
      </p:ext>
    </p:extLst>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olio dissap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2669" y="-1"/>
            <a:ext cx="9759462" cy="7319597"/>
          </a:xfrm>
          <a:prstGeom prst="rect">
            <a:avLst/>
          </a:prstGeom>
        </p:spPr>
      </p:pic>
    </p:spTree>
    <p:extLst>
      <p:ext uri="{BB962C8B-B14F-4D97-AF65-F5344CB8AC3E}">
        <p14:creationId xmlns:p14="http://schemas.microsoft.com/office/powerpoint/2010/main" val="18737142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8563" t="20689" r="32242" b="23707"/>
          <a:stretch/>
        </p:blipFill>
        <p:spPr>
          <a:xfrm>
            <a:off x="1143590" y="252248"/>
            <a:ext cx="10717621" cy="6810703"/>
          </a:xfrm>
          <a:prstGeom prst="rect">
            <a:avLst/>
          </a:prstGeom>
        </p:spPr>
      </p:pic>
    </p:spTree>
    <p:extLst>
      <p:ext uri="{BB962C8B-B14F-4D97-AF65-F5344CB8AC3E}">
        <p14:creationId xmlns:p14="http://schemas.microsoft.com/office/powerpoint/2010/main" val="5498448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595" t="16797" r="19072" b="7167"/>
          <a:stretch/>
        </p:blipFill>
        <p:spPr bwMode="auto">
          <a:xfrm>
            <a:off x="0" y="0"/>
            <a:ext cx="13061984" cy="7315200"/>
          </a:xfrm>
          <a:prstGeom prst="rect">
            <a:avLst/>
          </a:prstGeom>
          <a:ln>
            <a:noFill/>
          </a:ln>
          <a:extLst>
            <a:ext uri="{53640926-AAD7-44D8-BBD7-CCE9431645EC}">
              <a14:shadowObscured xmlns:a14="http://schemas.microsoft.com/office/drawing/2010/main"/>
            </a:ext>
          </a:extLst>
        </p:spPr>
      </p:pic>
      <p:sp>
        <p:nvSpPr>
          <p:cNvPr id="3" name="Oval 2"/>
          <p:cNvSpPr/>
          <p:nvPr/>
        </p:nvSpPr>
        <p:spPr>
          <a:xfrm>
            <a:off x="4130691" y="1951892"/>
            <a:ext cx="5206739" cy="4747846"/>
          </a:xfrm>
          <a:prstGeom prst="ellipse">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path path="circle">
              <a:fillToRect l="50000" t="50000" r="50000" b="50000"/>
            </a:path>
            <a:tileRect/>
          </a:gradFill>
          <a:ln/>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444500" rtl="0" fontAlgn="auto" latinLnBrk="1" hangingPunct="0">
              <a:lnSpc>
                <a:spcPct val="100000"/>
              </a:lnSpc>
              <a:spcBef>
                <a:spcPts val="0"/>
              </a:spcBef>
              <a:spcAft>
                <a:spcPts val="0"/>
              </a:spcAft>
              <a:buClrTx/>
              <a:buSzTx/>
              <a:buFontTx/>
              <a:buNone/>
              <a:tabLst/>
            </a:pPr>
            <a:endParaRPr kumimoji="0" lang="en-AU" sz="28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
        <p:nvSpPr>
          <p:cNvPr id="4" name="TextBox 3"/>
          <p:cNvSpPr txBox="1"/>
          <p:nvPr/>
        </p:nvSpPr>
        <p:spPr>
          <a:xfrm>
            <a:off x="4473024" y="2797191"/>
            <a:ext cx="4522071" cy="3057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rtl="0" latinLnBrk="1" hangingPunct="0"/>
            <a:r>
              <a:rPr lang="en-AU" sz="3200" b="1" u="sng" dirty="0">
                <a:solidFill>
                  <a:srgbClr val="000000"/>
                </a:solidFill>
                <a:effectLst>
                  <a:outerShdw blurRad="38100" dist="38100" dir="2700000" algn="tl">
                    <a:srgbClr val="000000">
                      <a:alpha val="43137"/>
                    </a:srgbClr>
                  </a:outerShdw>
                </a:effectLst>
              </a:rPr>
              <a:t>Cases in 2015: </a:t>
            </a:r>
          </a:p>
          <a:p>
            <a:pPr algn="ctr" rtl="0" latinLnBrk="1" hangingPunct="0"/>
            <a:endParaRPr lang="en-AU" sz="1600" b="1" dirty="0">
              <a:solidFill>
                <a:srgbClr val="000000"/>
              </a:solidFill>
              <a:effectLst>
                <a:outerShdw blurRad="38100" dist="38100" dir="2700000" algn="tl">
                  <a:srgbClr val="000000">
                    <a:alpha val="43137"/>
                  </a:srgbClr>
                </a:outerShdw>
              </a:effectLst>
            </a:endParaRPr>
          </a:p>
          <a:p>
            <a:pPr algn="ctr" rtl="0" latinLnBrk="1" hangingPunct="0"/>
            <a:r>
              <a:rPr lang="en-AU" sz="3200" b="1" dirty="0">
                <a:solidFill>
                  <a:srgbClr val="000000"/>
                </a:solidFill>
                <a:effectLst>
                  <a:outerShdw blurRad="38100" dist="38100" dir="2700000" algn="tl">
                    <a:srgbClr val="000000">
                      <a:alpha val="43137"/>
                    </a:srgbClr>
                  </a:outerShdw>
                </a:effectLst>
              </a:rPr>
              <a:t>Just 74! WORLDWIDE!</a:t>
            </a:r>
          </a:p>
          <a:p>
            <a:pPr algn="ctr" rtl="0" latinLnBrk="1" hangingPunct="0"/>
            <a:endParaRPr lang="en-AU" sz="3200" b="1" dirty="0">
              <a:solidFill>
                <a:srgbClr val="000000"/>
              </a:solidFill>
              <a:effectLst>
                <a:outerShdw blurRad="38100" dist="38100" dir="2700000" algn="tl">
                  <a:srgbClr val="000000">
                    <a:alpha val="43137"/>
                  </a:srgbClr>
                </a:outerShdw>
              </a:effectLst>
            </a:endParaRPr>
          </a:p>
          <a:p>
            <a:pPr algn="ctr" rtl="0" latinLnBrk="1" hangingPunct="0"/>
            <a:r>
              <a:rPr lang="en-AU" sz="3200" b="1" u="sng" dirty="0">
                <a:solidFill>
                  <a:srgbClr val="000000"/>
                </a:solidFill>
                <a:effectLst>
                  <a:outerShdw blurRad="38100" dist="38100" dir="2700000" algn="tl">
                    <a:srgbClr val="000000">
                      <a:alpha val="43137"/>
                    </a:srgbClr>
                  </a:outerShdw>
                </a:effectLst>
              </a:rPr>
              <a:t>Cases in 2016: </a:t>
            </a:r>
          </a:p>
          <a:p>
            <a:pPr algn="ctr" rtl="0" latinLnBrk="1" hangingPunct="0"/>
            <a:endParaRPr lang="en-AU" sz="1600" b="1" dirty="0">
              <a:solidFill>
                <a:srgbClr val="000000"/>
              </a:solidFill>
              <a:effectLst>
                <a:outerShdw blurRad="38100" dist="38100" dir="2700000" algn="tl">
                  <a:srgbClr val="000000">
                    <a:alpha val="43137"/>
                  </a:srgbClr>
                </a:outerShdw>
              </a:effectLst>
            </a:endParaRPr>
          </a:p>
          <a:p>
            <a:pPr algn="ctr" rtl="0" latinLnBrk="1" hangingPunct="0"/>
            <a:r>
              <a:rPr lang="en-AU" sz="3200" b="1" dirty="0">
                <a:solidFill>
                  <a:srgbClr val="000000"/>
                </a:solidFill>
                <a:effectLst>
                  <a:outerShdw blurRad="38100" dist="38100" dir="2700000" algn="tl">
                    <a:srgbClr val="000000">
                      <a:alpha val="43137"/>
                    </a:srgbClr>
                  </a:outerShdw>
                </a:effectLst>
              </a:rPr>
              <a:t>HOW MANY???</a:t>
            </a:r>
          </a:p>
        </p:txBody>
      </p:sp>
    </p:spTree>
    <p:extLst>
      <p:ext uri="{BB962C8B-B14F-4D97-AF65-F5344CB8AC3E}">
        <p14:creationId xmlns:p14="http://schemas.microsoft.com/office/powerpoint/2010/main" val="683695389"/>
      </p:ext>
    </p:extLst>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117" y="3042409"/>
            <a:ext cx="12980567" cy="1158267"/>
          </a:xfrm>
          <a:prstGeom prst="rect">
            <a:avLst/>
          </a:prstGeom>
        </p:spPr>
      </p:pic>
    </p:spTree>
    <p:extLst>
      <p:ext uri="{BB962C8B-B14F-4D97-AF65-F5344CB8AC3E}">
        <p14:creationId xmlns:p14="http://schemas.microsoft.com/office/powerpoint/2010/main" val="7007270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4445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4445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4445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17601</TotalTime>
  <Words>11595</Words>
  <Application>Microsoft Office PowerPoint</Application>
  <PresentationFormat>Custom</PresentationFormat>
  <Paragraphs>797</Paragraphs>
  <Slides>197</Slides>
  <Notes>196</Notes>
  <HiddenSlides>9</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197</vt:i4>
      </vt:variant>
    </vt:vector>
  </HeadingPairs>
  <TitlesOfParts>
    <vt:vector size="214" baseType="lpstr">
      <vt:lpstr>Arial</vt:lpstr>
      <vt:lpstr>Arial Bold</vt:lpstr>
      <vt:lpstr>ArialMT</vt:lpstr>
      <vt:lpstr>Calibri</vt:lpstr>
      <vt:lpstr>Gill Sans</vt:lpstr>
      <vt:lpstr>Gill Sans Light</vt:lpstr>
      <vt:lpstr>Helvetica</vt:lpstr>
      <vt:lpstr>Helvetica Neue</vt:lpstr>
      <vt:lpstr>Helvetica Neue Medium</vt:lpstr>
      <vt:lpstr>Lucida Grande</vt:lpstr>
      <vt:lpstr>Open Sans</vt:lpstr>
      <vt:lpstr>WeblySleek UI Light</vt:lpstr>
      <vt:lpstr>WeblySleek UI Semilight</vt:lpstr>
      <vt:lpstr>Wingdings</vt:lpstr>
      <vt:lpstr>White</vt:lpstr>
      <vt:lpstr>1_White</vt:lpstr>
      <vt:lpstr>Showroom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Teaspoons of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Teaspoons of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Polio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if you think there is gender inequality in the world?</vt:lpstr>
      <vt:lpstr>PowerPoint Presentation</vt:lpstr>
      <vt:lpstr>PowerPoint Presentation</vt:lpstr>
      <vt:lpstr>PowerPoint Presentation</vt:lpstr>
      <vt:lpstr>WARNING: Please switch ON your mobile phone!</vt:lpstr>
      <vt:lpstr>Time For Action!</vt:lpstr>
      <vt:lpstr>PowerPoint Presentation</vt:lpstr>
      <vt:lpstr>PowerPoint Presentation</vt:lpstr>
      <vt:lpstr>PowerPoint Presentation</vt:lpstr>
      <vt:lpstr>PowerPoint Presentation</vt:lpstr>
      <vt:lpstr>PowerPoint Presentation</vt:lpstr>
      <vt:lpstr>Share!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Reframing Why We’re for Aid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d'Arcy Lunn</dc:creator>
  <cp:lastModifiedBy>Serafina</cp:lastModifiedBy>
  <cp:revision>342</cp:revision>
  <dcterms:modified xsi:type="dcterms:W3CDTF">2016-12-17T22:53:12Z</dcterms:modified>
</cp:coreProperties>
</file>